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61" r:id="rId3"/>
    <p:sldId id="260" r:id="rId4"/>
    <p:sldId id="276" r:id="rId5"/>
    <p:sldId id="277" r:id="rId6"/>
    <p:sldId id="279" r:id="rId7"/>
    <p:sldId id="280" r:id="rId8"/>
    <p:sldId id="281" r:id="rId9"/>
    <p:sldId id="290" r:id="rId10"/>
    <p:sldId id="263" r:id="rId11"/>
    <p:sldId id="284" r:id="rId12"/>
    <p:sldId id="289" r:id="rId13"/>
    <p:sldId id="291" r:id="rId14"/>
    <p:sldId id="292" r:id="rId15"/>
    <p:sldId id="288" r:id="rId16"/>
    <p:sldId id="266" r:id="rId17"/>
    <p:sldId id="272" r:id="rId18"/>
    <p:sldId id="293" r:id="rId19"/>
    <p:sldId id="286" r:id="rId20"/>
    <p:sldId id="273" r:id="rId21"/>
    <p:sldId id="267" r:id="rId22"/>
  </p:sldIdLst>
  <p:sldSz cx="33413700" cy="236410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8" autoAdjust="0"/>
  </p:normalViewPr>
  <p:slideViewPr>
    <p:cSldViewPr snapToGrid="0" snapToObjects="1">
      <p:cViewPr varScale="1">
        <p:scale>
          <a:sx n="22" d="100"/>
          <a:sy n="22" d="100"/>
        </p:scale>
        <p:origin x="1474" y="14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D:\ECE\S&#220;RD&#220;R&#220;LEB&#304;L&#304;RL&#304;K%20DOK&#220;MAN\3.A&#350;AMA%20S&#220;RD&#220;R&#220;LEB&#304;L&#304;RL&#304;K%20KURULAN%20OTELLER\SON%203.A&#350;AMA%20(S&#304;NATRA)\B-)YEREL%20TOPLUMUN%20SOSYAL%20VE%20EKONOM&#304;K%20FAYDALARININ%20EN%20&#220;ST%20D&#220;ZEYE%20&#199;IKARILMASI\B3)YEREL%20SATIN%20ALMA\Onayl&#305;%20Tedarik&#231;i%20Listes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6000" b="0" i="0" dirty="0">
                <a:effectLst/>
              </a:rPr>
              <a:t>LOCAL SUPPLIER RATE BY 2025</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384-4E6D-8A8D-8F49A1F2C0E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384-4E6D-8A8D-8F49A1F2C0E0}"/>
              </c:ext>
            </c:extLst>
          </c:dPt>
          <c:dLbls>
            <c:dLbl>
              <c:idx val="0"/>
              <c:tx>
                <c:rich>
                  <a:bodyPr rot="0" spcFirstLastPara="1" vertOverflow="clip" horzOverflow="clip" vert="horz" wrap="square" lIns="38100" tIns="19050" rIns="38100" bIns="19050" anchor="ctr" anchorCtr="1">
                    <a:spAutoFit/>
                  </a:bodyPr>
                  <a:lstStyle/>
                  <a:p>
                    <a:pPr>
                      <a:defRPr sz="7200" b="1" i="0" u="none" strike="noStrike" kern="1200" baseline="0">
                        <a:solidFill>
                          <a:schemeClr val="lt1"/>
                        </a:solidFill>
                        <a:latin typeface="+mn-lt"/>
                        <a:ea typeface="+mn-ea"/>
                        <a:cs typeface="+mn-cs"/>
                      </a:defRPr>
                    </a:pPr>
                    <a:r>
                      <a:rPr lang="en-US" baseline="0" dirty="0"/>
                      <a:t>local
</a:t>
                    </a:r>
                    <a:fld id="{28E7DF48-F6CB-46C0-B83B-AAFA55C6F232}" type="PERCENTAGE">
                      <a:rPr lang="en-US" baseline="0" dirty="0"/>
                      <a:pPr>
                        <a:defRPr sz="7200"/>
                      </a:pPr>
                      <a:t>[YÜZDE]</a:t>
                    </a:fld>
                    <a:endParaRPr lang="en-US" baseline="0" dirty="0"/>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7200" b="1" i="0" u="none" strike="noStrike" kern="1200" baseline="0">
                      <a:solidFill>
                        <a:schemeClr val="lt1"/>
                      </a:solidFill>
                      <a:latin typeface="+mn-lt"/>
                      <a:ea typeface="+mn-ea"/>
                      <a:cs typeface="+mn-cs"/>
                    </a:defRPr>
                  </a:pPr>
                  <a:endParaRPr lang="tr-TR"/>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dlblFieldTable/>
                  <c15:showDataLabelsRange val="0"/>
                </c:ext>
                <c:ext xmlns:c16="http://schemas.microsoft.com/office/drawing/2014/chart" uri="{C3380CC4-5D6E-409C-BE32-E72D297353CC}">
                  <c16:uniqueId val="{00000001-D384-4E6D-8A8D-8F49A1F2C0E0}"/>
                </c:ext>
              </c:extLst>
            </c:dLbl>
            <c:dLbl>
              <c:idx val="1"/>
              <c:tx>
                <c:rich>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r>
                      <a:rPr lang="en-US" sz="4400" baseline="0" dirty="0"/>
                      <a:t>Non local </a:t>
                    </a:r>
                    <a:fld id="{9AF0658E-CAE8-45A5-AF05-85BC8C4CD454}" type="PERCENTAGE">
                      <a:rPr lang="en-US" sz="4400" baseline="0" smtClean="0"/>
                      <a:pPr>
                        <a:defRPr/>
                      </a:pPr>
                      <a:t>[YÜZDE]</a:t>
                    </a:fld>
                    <a:endParaRPr lang="en-US" sz="4400" baseline="0" dirty="0"/>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3658"/>
                        <a:gd name="adj2" fmla="val 96233"/>
                      </a:avLst>
                    </a:prstGeom>
                    <a:pattFill prst="pct75">
                      <a:fgClr>
                        <a:schemeClr val="dk1">
                          <a:lumMod val="75000"/>
                          <a:lumOff val="25000"/>
                        </a:schemeClr>
                      </a:fgClr>
                      <a:bgClr>
                        <a:schemeClr val="dk1">
                          <a:lumMod val="65000"/>
                          <a:lumOff val="35000"/>
                        </a:schemeClr>
                      </a:bgClr>
                    </a:pattFill>
                    <a:ln>
                      <a:noFill/>
                    </a:ln>
                  </c15:spPr>
                  <c15:layout>
                    <c:manualLayout>
                      <c:w val="0.15982553009933073"/>
                      <c:h val="7.1217796956811061E-2"/>
                    </c:manualLayout>
                  </c15:layout>
                  <c15:dlblFieldTable/>
                  <c15:showDataLabelsRange val="0"/>
                </c:ext>
                <c:ext xmlns:c16="http://schemas.microsoft.com/office/drawing/2014/chart" uri="{C3380CC4-5D6E-409C-BE32-E72D297353CC}">
                  <c16:uniqueId val="{00000003-D384-4E6D-8A8D-8F49A1F2C0E0}"/>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tr-T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'2023'!$G$5:$G$6</c:f>
              <c:strCache>
                <c:ptCount val="2"/>
                <c:pt idx="0">
                  <c:v>yerel</c:v>
                </c:pt>
                <c:pt idx="1">
                  <c:v>yerel olmayan</c:v>
                </c:pt>
              </c:strCache>
            </c:strRef>
          </c:cat>
          <c:val>
            <c:numRef>
              <c:f>'2023'!$H$5:$H$6</c:f>
              <c:numCache>
                <c:formatCode>General</c:formatCode>
                <c:ptCount val="2"/>
                <c:pt idx="0">
                  <c:v>52</c:v>
                </c:pt>
                <c:pt idx="1">
                  <c:v>14</c:v>
                </c:pt>
              </c:numCache>
            </c:numRef>
          </c:val>
          <c:extLst>
            <c:ext xmlns:c16="http://schemas.microsoft.com/office/drawing/2014/chart" uri="{C3380CC4-5D6E-409C-BE32-E72D297353CC}">
              <c16:uniqueId val="{00000004-D384-4E6D-8A8D-8F49A1F2C0E0}"/>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40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2F2AF-652D-4F12-9B0B-AC934B7F784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A4E89DD-CEFC-4F9A-9BDD-7DAEB584955E}">
      <dgm:prSet/>
      <dgm:spPr/>
      <dgm:t>
        <a:bodyPr/>
        <a:lstStyle/>
        <a:p>
          <a:r>
            <a:rPr lang="en-US" dirty="0"/>
            <a:t>HOTEL SİNATRA</a:t>
          </a:r>
        </a:p>
      </dgm:t>
    </dgm:pt>
    <dgm:pt modelId="{EE3896B5-806D-4643-91A4-7E4E6C241FD7}" type="parTrans" cxnId="{4F8EE2E2-A1A1-416A-BE0C-C845AD7D8F8F}">
      <dgm:prSet/>
      <dgm:spPr/>
      <dgm:t>
        <a:bodyPr/>
        <a:lstStyle/>
        <a:p>
          <a:endParaRPr lang="en-US"/>
        </a:p>
      </dgm:t>
    </dgm:pt>
    <dgm:pt modelId="{0BE3049F-201B-40EA-BCB7-D2E8D5575FC1}" type="sibTrans" cxnId="{4F8EE2E2-A1A1-416A-BE0C-C845AD7D8F8F}">
      <dgm:prSet/>
      <dgm:spPr/>
      <dgm:t>
        <a:bodyPr/>
        <a:lstStyle/>
        <a:p>
          <a:endParaRPr lang="en-US"/>
        </a:p>
      </dgm:t>
    </dgm:pt>
    <dgm:pt modelId="{9FA5CB11-49A7-41EC-AB27-2E3883920090}">
      <dgm:prSet/>
      <dgm:spPr/>
      <dgm:t>
        <a:bodyPr/>
        <a:lstStyle/>
        <a:p>
          <a:r>
            <a:rPr lang="tr-TR" b="0" i="0" dirty="0"/>
            <a:t>GENERAL OPINION</a:t>
          </a:r>
          <a:endParaRPr lang="en-US" dirty="0"/>
        </a:p>
      </dgm:t>
    </dgm:pt>
    <dgm:pt modelId="{64E3DB04-478F-4F3B-B3B8-9C98751E5FB9}" type="parTrans" cxnId="{FDAF3BD9-B026-4CFA-B1B7-782068C1A82E}">
      <dgm:prSet/>
      <dgm:spPr/>
      <dgm:t>
        <a:bodyPr/>
        <a:lstStyle/>
        <a:p>
          <a:endParaRPr lang="en-US"/>
        </a:p>
      </dgm:t>
    </dgm:pt>
    <dgm:pt modelId="{9900FFF8-1B61-40AC-9556-6543F602747A}" type="sibTrans" cxnId="{FDAF3BD9-B026-4CFA-B1B7-782068C1A82E}">
      <dgm:prSet/>
      <dgm:spPr/>
      <dgm:t>
        <a:bodyPr/>
        <a:lstStyle/>
        <a:p>
          <a:endParaRPr lang="en-US"/>
        </a:p>
      </dgm:t>
    </dgm:pt>
    <dgm:pt modelId="{40958FEC-04A1-413F-931B-2FD996BC1BEA}">
      <dgm:prSet/>
      <dgm:spPr/>
      <dgm:t>
        <a:bodyPr/>
        <a:lstStyle/>
        <a:p>
          <a:r>
            <a:rPr lang="en-US"/>
            <a:t>Çamyuva, Turizm Blv., 07980 Kemer/Antalya</a:t>
          </a:r>
        </a:p>
      </dgm:t>
    </dgm:pt>
    <dgm:pt modelId="{C7CD946D-CFC6-4778-9551-30AC9228E24F}" type="parTrans" cxnId="{8A8E124D-BCCF-4C98-8805-610053CC0EEA}">
      <dgm:prSet/>
      <dgm:spPr/>
      <dgm:t>
        <a:bodyPr/>
        <a:lstStyle/>
        <a:p>
          <a:endParaRPr lang="en-US"/>
        </a:p>
      </dgm:t>
    </dgm:pt>
    <dgm:pt modelId="{4039519C-698D-4988-8365-348C1D48A433}" type="sibTrans" cxnId="{8A8E124D-BCCF-4C98-8805-610053CC0EEA}">
      <dgm:prSet/>
      <dgm:spPr/>
      <dgm:t>
        <a:bodyPr/>
        <a:lstStyle/>
        <a:p>
          <a:endParaRPr lang="en-US"/>
        </a:p>
      </dgm:t>
    </dgm:pt>
    <dgm:pt modelId="{BF04955D-756B-40E2-9848-E19E8F5ED885}">
      <dgm:prSet/>
      <dgm:spPr/>
      <dgm:t>
        <a:bodyPr/>
        <a:lstStyle/>
        <a:p>
          <a:r>
            <a:rPr lang="en-US"/>
            <a:t>+90 242 524 53 45</a:t>
          </a:r>
        </a:p>
      </dgm:t>
    </dgm:pt>
    <dgm:pt modelId="{65385253-848A-48DA-9D87-BAD270DBD342}" type="parTrans" cxnId="{FFEE9F21-A7E0-42AB-8BBA-21A3409CF1D5}">
      <dgm:prSet/>
      <dgm:spPr/>
      <dgm:t>
        <a:bodyPr/>
        <a:lstStyle/>
        <a:p>
          <a:endParaRPr lang="en-US"/>
        </a:p>
      </dgm:t>
    </dgm:pt>
    <dgm:pt modelId="{174F3399-F3B7-4B19-BABA-CAE843FB3FD9}" type="sibTrans" cxnId="{FFEE9F21-A7E0-42AB-8BBA-21A3409CF1D5}">
      <dgm:prSet/>
      <dgm:spPr/>
      <dgm:t>
        <a:bodyPr/>
        <a:lstStyle/>
        <a:p>
          <a:endParaRPr lang="en-US"/>
        </a:p>
      </dgm:t>
    </dgm:pt>
    <dgm:pt modelId="{E58D7388-6474-49FB-84CD-395195A85D89}">
      <dgm:prSet/>
      <dgm:spPr/>
      <dgm:t>
        <a:bodyPr/>
        <a:lstStyle/>
        <a:p>
          <a:r>
            <a:rPr lang="en-US"/>
            <a:t>+90 242 8245016</a:t>
          </a:r>
        </a:p>
      </dgm:t>
    </dgm:pt>
    <dgm:pt modelId="{117C18A5-889C-4B61-A6B4-32E9B702E0A0}" type="parTrans" cxnId="{5CB5C53E-F276-467D-B58F-2FD84E2C5513}">
      <dgm:prSet/>
      <dgm:spPr/>
      <dgm:t>
        <a:bodyPr/>
        <a:lstStyle/>
        <a:p>
          <a:endParaRPr lang="en-US"/>
        </a:p>
      </dgm:t>
    </dgm:pt>
    <dgm:pt modelId="{E7D550D6-2C85-47E1-998C-A260DA1601F3}" type="sibTrans" cxnId="{5CB5C53E-F276-467D-B58F-2FD84E2C5513}">
      <dgm:prSet/>
      <dgm:spPr/>
      <dgm:t>
        <a:bodyPr/>
        <a:lstStyle/>
        <a:p>
          <a:endParaRPr lang="en-US"/>
        </a:p>
      </dgm:t>
    </dgm:pt>
    <dgm:pt modelId="{873DF52D-8AFE-49B9-BCBE-55916B6132FB}">
      <dgm:prSet/>
      <dgm:spPr/>
      <dgm:t>
        <a:bodyPr/>
        <a:lstStyle/>
        <a:p>
          <a:r>
            <a:rPr lang="en-US" dirty="0"/>
            <a:t>Web </a:t>
          </a:r>
          <a:r>
            <a:rPr lang="tr-TR" dirty="0" err="1"/>
            <a:t>Ci</a:t>
          </a:r>
          <a:r>
            <a:rPr lang="en-US" dirty="0" err="1"/>
            <a:t>te</a:t>
          </a:r>
          <a:r>
            <a:rPr lang="en-US" dirty="0"/>
            <a:t>	: https://hotelsinatra.com/</a:t>
          </a:r>
        </a:p>
      </dgm:t>
    </dgm:pt>
    <dgm:pt modelId="{17EA270C-1513-423F-8900-D3FDEA955119}" type="parTrans" cxnId="{A5D106DC-E230-452F-A675-4C65EB925501}">
      <dgm:prSet/>
      <dgm:spPr/>
      <dgm:t>
        <a:bodyPr/>
        <a:lstStyle/>
        <a:p>
          <a:endParaRPr lang="en-US"/>
        </a:p>
      </dgm:t>
    </dgm:pt>
    <dgm:pt modelId="{FA9C9747-CE2B-4757-AE36-C1C40AC41794}" type="sibTrans" cxnId="{A5D106DC-E230-452F-A675-4C65EB925501}">
      <dgm:prSet/>
      <dgm:spPr/>
      <dgm:t>
        <a:bodyPr/>
        <a:lstStyle/>
        <a:p>
          <a:endParaRPr lang="en-US"/>
        </a:p>
      </dgm:t>
    </dgm:pt>
    <dgm:pt modelId="{BD72F5D7-2F3D-44D9-BA04-C54C343FB439}">
      <dgm:prSet/>
      <dgm:spPr/>
      <dgm:t>
        <a:bodyPr/>
        <a:lstStyle/>
        <a:p>
          <a:r>
            <a:rPr lang="en-US"/>
            <a:t>E-Mail	: info@hotelsinatra.com</a:t>
          </a:r>
        </a:p>
      </dgm:t>
    </dgm:pt>
    <dgm:pt modelId="{E793B8DC-9CC8-4A8C-8852-8E376BA09B61}" type="parTrans" cxnId="{06A8D9C9-F3E5-4E7F-BC3E-48456CFC519E}">
      <dgm:prSet/>
      <dgm:spPr/>
      <dgm:t>
        <a:bodyPr/>
        <a:lstStyle/>
        <a:p>
          <a:endParaRPr lang="en-US"/>
        </a:p>
      </dgm:t>
    </dgm:pt>
    <dgm:pt modelId="{4B6F20BD-36D8-4F77-892E-AA56CA8AFC2A}" type="sibTrans" cxnId="{06A8D9C9-F3E5-4E7F-BC3E-48456CFC519E}">
      <dgm:prSet/>
      <dgm:spPr/>
      <dgm:t>
        <a:bodyPr/>
        <a:lstStyle/>
        <a:p>
          <a:endParaRPr lang="en-US"/>
        </a:p>
      </dgm:t>
    </dgm:pt>
    <dgm:pt modelId="{FA60D282-B6B5-4BD2-A8EA-2EE45B6CA9C4}" type="pres">
      <dgm:prSet presAssocID="{AE72F2AF-652D-4F12-9B0B-AC934B7F784B}" presName="vert0" presStyleCnt="0">
        <dgm:presLayoutVars>
          <dgm:dir/>
          <dgm:animOne val="branch"/>
          <dgm:animLvl val="lvl"/>
        </dgm:presLayoutVars>
      </dgm:prSet>
      <dgm:spPr/>
    </dgm:pt>
    <dgm:pt modelId="{EDEC9016-2237-464C-B143-7B45DD907D23}" type="pres">
      <dgm:prSet presAssocID="{BA4E89DD-CEFC-4F9A-9BDD-7DAEB584955E}" presName="thickLine" presStyleLbl="alignNode1" presStyleIdx="0" presStyleCnt="7"/>
      <dgm:spPr/>
    </dgm:pt>
    <dgm:pt modelId="{C0E2CFCA-8434-473E-A02D-2E95DF1CC69D}" type="pres">
      <dgm:prSet presAssocID="{BA4E89DD-CEFC-4F9A-9BDD-7DAEB584955E}" presName="horz1" presStyleCnt="0"/>
      <dgm:spPr/>
    </dgm:pt>
    <dgm:pt modelId="{654DA402-D006-4B12-8AA0-37CD08022D4E}" type="pres">
      <dgm:prSet presAssocID="{BA4E89DD-CEFC-4F9A-9BDD-7DAEB584955E}" presName="tx1" presStyleLbl="revTx" presStyleIdx="0" presStyleCnt="7"/>
      <dgm:spPr/>
    </dgm:pt>
    <dgm:pt modelId="{67ECC66E-054B-4D89-B570-3F02F2A207AC}" type="pres">
      <dgm:prSet presAssocID="{BA4E89DD-CEFC-4F9A-9BDD-7DAEB584955E}" presName="vert1" presStyleCnt="0"/>
      <dgm:spPr/>
    </dgm:pt>
    <dgm:pt modelId="{5B3301D5-7E2D-49C5-88DC-8264618F7E7D}" type="pres">
      <dgm:prSet presAssocID="{9FA5CB11-49A7-41EC-AB27-2E3883920090}" presName="thickLine" presStyleLbl="alignNode1" presStyleIdx="1" presStyleCnt="7"/>
      <dgm:spPr/>
    </dgm:pt>
    <dgm:pt modelId="{37EB8F5F-6403-4E17-80A9-EC61FAABB76E}" type="pres">
      <dgm:prSet presAssocID="{9FA5CB11-49A7-41EC-AB27-2E3883920090}" presName="horz1" presStyleCnt="0"/>
      <dgm:spPr/>
    </dgm:pt>
    <dgm:pt modelId="{C1081016-9DBB-4322-8B71-FE4778462EF2}" type="pres">
      <dgm:prSet presAssocID="{9FA5CB11-49A7-41EC-AB27-2E3883920090}" presName="tx1" presStyleLbl="revTx" presStyleIdx="1" presStyleCnt="7"/>
      <dgm:spPr/>
    </dgm:pt>
    <dgm:pt modelId="{B382A215-ADA5-453D-99CA-66A4551DB278}" type="pres">
      <dgm:prSet presAssocID="{9FA5CB11-49A7-41EC-AB27-2E3883920090}" presName="vert1" presStyleCnt="0"/>
      <dgm:spPr/>
    </dgm:pt>
    <dgm:pt modelId="{E16259D0-822A-4CCA-BFDE-465995EF73F5}" type="pres">
      <dgm:prSet presAssocID="{40958FEC-04A1-413F-931B-2FD996BC1BEA}" presName="thickLine" presStyleLbl="alignNode1" presStyleIdx="2" presStyleCnt="7"/>
      <dgm:spPr/>
    </dgm:pt>
    <dgm:pt modelId="{90F7508B-D02F-4D31-9D28-072DBDC3FE50}" type="pres">
      <dgm:prSet presAssocID="{40958FEC-04A1-413F-931B-2FD996BC1BEA}" presName="horz1" presStyleCnt="0"/>
      <dgm:spPr/>
    </dgm:pt>
    <dgm:pt modelId="{E89F9AD6-9103-454B-8962-B04753104CDB}" type="pres">
      <dgm:prSet presAssocID="{40958FEC-04A1-413F-931B-2FD996BC1BEA}" presName="tx1" presStyleLbl="revTx" presStyleIdx="2" presStyleCnt="7"/>
      <dgm:spPr/>
    </dgm:pt>
    <dgm:pt modelId="{F7CD0DDA-30AA-4BEB-B0E7-3654942BBD48}" type="pres">
      <dgm:prSet presAssocID="{40958FEC-04A1-413F-931B-2FD996BC1BEA}" presName="vert1" presStyleCnt="0"/>
      <dgm:spPr/>
    </dgm:pt>
    <dgm:pt modelId="{BB9FF135-8586-4683-A5D5-8259ECA79BB3}" type="pres">
      <dgm:prSet presAssocID="{BF04955D-756B-40E2-9848-E19E8F5ED885}" presName="thickLine" presStyleLbl="alignNode1" presStyleIdx="3" presStyleCnt="7"/>
      <dgm:spPr/>
    </dgm:pt>
    <dgm:pt modelId="{7C47411D-98B3-4EA6-9D66-0C23A5665BD0}" type="pres">
      <dgm:prSet presAssocID="{BF04955D-756B-40E2-9848-E19E8F5ED885}" presName="horz1" presStyleCnt="0"/>
      <dgm:spPr/>
    </dgm:pt>
    <dgm:pt modelId="{CF185AFB-693C-4497-A824-E43A89A146A6}" type="pres">
      <dgm:prSet presAssocID="{BF04955D-756B-40E2-9848-E19E8F5ED885}" presName="tx1" presStyleLbl="revTx" presStyleIdx="3" presStyleCnt="7"/>
      <dgm:spPr/>
    </dgm:pt>
    <dgm:pt modelId="{3ECBE449-66FE-4C13-8BE2-AC71C8DEFADD}" type="pres">
      <dgm:prSet presAssocID="{BF04955D-756B-40E2-9848-E19E8F5ED885}" presName="vert1" presStyleCnt="0"/>
      <dgm:spPr/>
    </dgm:pt>
    <dgm:pt modelId="{AF26B251-55E7-40CF-8BE2-D0368E5798B7}" type="pres">
      <dgm:prSet presAssocID="{E58D7388-6474-49FB-84CD-395195A85D89}" presName="thickLine" presStyleLbl="alignNode1" presStyleIdx="4" presStyleCnt="7"/>
      <dgm:spPr/>
    </dgm:pt>
    <dgm:pt modelId="{2BE91937-B425-4F5D-8BA6-F056F9D611E5}" type="pres">
      <dgm:prSet presAssocID="{E58D7388-6474-49FB-84CD-395195A85D89}" presName="horz1" presStyleCnt="0"/>
      <dgm:spPr/>
    </dgm:pt>
    <dgm:pt modelId="{94FC9774-D8A5-4927-BE6C-65C47B4F0B19}" type="pres">
      <dgm:prSet presAssocID="{E58D7388-6474-49FB-84CD-395195A85D89}" presName="tx1" presStyleLbl="revTx" presStyleIdx="4" presStyleCnt="7"/>
      <dgm:spPr/>
    </dgm:pt>
    <dgm:pt modelId="{E5378D56-0F02-4ED1-820F-2F9806649F6A}" type="pres">
      <dgm:prSet presAssocID="{E58D7388-6474-49FB-84CD-395195A85D89}" presName="vert1" presStyleCnt="0"/>
      <dgm:spPr/>
    </dgm:pt>
    <dgm:pt modelId="{6FBF8D94-132D-41F8-8F9C-BD370CB627F7}" type="pres">
      <dgm:prSet presAssocID="{873DF52D-8AFE-49B9-BCBE-55916B6132FB}" presName="thickLine" presStyleLbl="alignNode1" presStyleIdx="5" presStyleCnt="7"/>
      <dgm:spPr/>
    </dgm:pt>
    <dgm:pt modelId="{EC721C5B-152A-4157-9A7B-D7FF5C937033}" type="pres">
      <dgm:prSet presAssocID="{873DF52D-8AFE-49B9-BCBE-55916B6132FB}" presName="horz1" presStyleCnt="0"/>
      <dgm:spPr/>
    </dgm:pt>
    <dgm:pt modelId="{62276D55-9CEA-471D-AC16-5A828D72C945}" type="pres">
      <dgm:prSet presAssocID="{873DF52D-8AFE-49B9-BCBE-55916B6132FB}" presName="tx1" presStyleLbl="revTx" presStyleIdx="5" presStyleCnt="7"/>
      <dgm:spPr/>
    </dgm:pt>
    <dgm:pt modelId="{1D3577EC-B985-4A9A-B575-1DB2421B2536}" type="pres">
      <dgm:prSet presAssocID="{873DF52D-8AFE-49B9-BCBE-55916B6132FB}" presName="vert1" presStyleCnt="0"/>
      <dgm:spPr/>
    </dgm:pt>
    <dgm:pt modelId="{EB43ADBF-48C0-4184-9C45-DC90479D2CDC}" type="pres">
      <dgm:prSet presAssocID="{BD72F5D7-2F3D-44D9-BA04-C54C343FB439}" presName="thickLine" presStyleLbl="alignNode1" presStyleIdx="6" presStyleCnt="7"/>
      <dgm:spPr/>
    </dgm:pt>
    <dgm:pt modelId="{1BE3BD37-8582-4BA1-B0A1-93CF4E4E499E}" type="pres">
      <dgm:prSet presAssocID="{BD72F5D7-2F3D-44D9-BA04-C54C343FB439}" presName="horz1" presStyleCnt="0"/>
      <dgm:spPr/>
    </dgm:pt>
    <dgm:pt modelId="{9C1643AF-333D-4C4A-B5C2-29ECA6B22256}" type="pres">
      <dgm:prSet presAssocID="{BD72F5D7-2F3D-44D9-BA04-C54C343FB439}" presName="tx1" presStyleLbl="revTx" presStyleIdx="6" presStyleCnt="7"/>
      <dgm:spPr/>
    </dgm:pt>
    <dgm:pt modelId="{CF532C84-6BBD-45B7-84A3-1582F6DA47FF}" type="pres">
      <dgm:prSet presAssocID="{BD72F5D7-2F3D-44D9-BA04-C54C343FB439}" presName="vert1" presStyleCnt="0"/>
      <dgm:spPr/>
    </dgm:pt>
  </dgm:ptLst>
  <dgm:cxnLst>
    <dgm:cxn modelId="{7F2DB714-B631-4794-8CAF-BEC926098F90}" type="presOf" srcId="{BF04955D-756B-40E2-9848-E19E8F5ED885}" destId="{CF185AFB-693C-4497-A824-E43A89A146A6}" srcOrd="0" destOrd="0" presId="urn:microsoft.com/office/officeart/2008/layout/LinedList"/>
    <dgm:cxn modelId="{FFEE9F21-A7E0-42AB-8BBA-21A3409CF1D5}" srcId="{AE72F2AF-652D-4F12-9B0B-AC934B7F784B}" destId="{BF04955D-756B-40E2-9848-E19E8F5ED885}" srcOrd="3" destOrd="0" parTransId="{65385253-848A-48DA-9D87-BAD270DBD342}" sibTransId="{174F3399-F3B7-4B19-BABA-CAE843FB3FD9}"/>
    <dgm:cxn modelId="{5CB5C53E-F276-467D-B58F-2FD84E2C5513}" srcId="{AE72F2AF-652D-4F12-9B0B-AC934B7F784B}" destId="{E58D7388-6474-49FB-84CD-395195A85D89}" srcOrd="4" destOrd="0" parTransId="{117C18A5-889C-4B61-A6B4-32E9B702E0A0}" sibTransId="{E7D550D6-2C85-47E1-998C-A260DA1601F3}"/>
    <dgm:cxn modelId="{3CF9EF5E-4B27-4D4B-B85C-1AE8477DD2F8}" type="presOf" srcId="{40958FEC-04A1-413F-931B-2FD996BC1BEA}" destId="{E89F9AD6-9103-454B-8962-B04753104CDB}" srcOrd="0" destOrd="0" presId="urn:microsoft.com/office/officeart/2008/layout/LinedList"/>
    <dgm:cxn modelId="{F0483241-A22C-4767-BAC9-266DA341B00E}" type="presOf" srcId="{E58D7388-6474-49FB-84CD-395195A85D89}" destId="{94FC9774-D8A5-4927-BE6C-65C47B4F0B19}" srcOrd="0" destOrd="0" presId="urn:microsoft.com/office/officeart/2008/layout/LinedList"/>
    <dgm:cxn modelId="{8A8E124D-BCCF-4C98-8805-610053CC0EEA}" srcId="{AE72F2AF-652D-4F12-9B0B-AC934B7F784B}" destId="{40958FEC-04A1-413F-931B-2FD996BC1BEA}" srcOrd="2" destOrd="0" parTransId="{C7CD946D-CFC6-4778-9551-30AC9228E24F}" sibTransId="{4039519C-698D-4988-8365-348C1D48A433}"/>
    <dgm:cxn modelId="{38F18193-0808-466A-9E4A-770EAF5A46C8}" type="presOf" srcId="{BA4E89DD-CEFC-4F9A-9BDD-7DAEB584955E}" destId="{654DA402-D006-4B12-8AA0-37CD08022D4E}" srcOrd="0" destOrd="0" presId="urn:microsoft.com/office/officeart/2008/layout/LinedList"/>
    <dgm:cxn modelId="{A2CB0B95-6BE8-442A-8177-3542F4B0CD26}" type="presOf" srcId="{AE72F2AF-652D-4F12-9B0B-AC934B7F784B}" destId="{FA60D282-B6B5-4BD2-A8EA-2EE45B6CA9C4}" srcOrd="0" destOrd="0" presId="urn:microsoft.com/office/officeart/2008/layout/LinedList"/>
    <dgm:cxn modelId="{537541B4-9DA0-4990-A29F-808316CD5996}" type="presOf" srcId="{BD72F5D7-2F3D-44D9-BA04-C54C343FB439}" destId="{9C1643AF-333D-4C4A-B5C2-29ECA6B22256}" srcOrd="0" destOrd="0" presId="urn:microsoft.com/office/officeart/2008/layout/LinedList"/>
    <dgm:cxn modelId="{06A8D9C9-F3E5-4E7F-BC3E-48456CFC519E}" srcId="{AE72F2AF-652D-4F12-9B0B-AC934B7F784B}" destId="{BD72F5D7-2F3D-44D9-BA04-C54C343FB439}" srcOrd="6" destOrd="0" parTransId="{E793B8DC-9CC8-4A8C-8852-8E376BA09B61}" sibTransId="{4B6F20BD-36D8-4F77-892E-AA56CA8AFC2A}"/>
    <dgm:cxn modelId="{CB6015CE-8FB6-43BD-8445-949CA2B77A4E}" type="presOf" srcId="{873DF52D-8AFE-49B9-BCBE-55916B6132FB}" destId="{62276D55-9CEA-471D-AC16-5A828D72C945}" srcOrd="0" destOrd="0" presId="urn:microsoft.com/office/officeart/2008/layout/LinedList"/>
    <dgm:cxn modelId="{FDAF3BD9-B026-4CFA-B1B7-782068C1A82E}" srcId="{AE72F2AF-652D-4F12-9B0B-AC934B7F784B}" destId="{9FA5CB11-49A7-41EC-AB27-2E3883920090}" srcOrd="1" destOrd="0" parTransId="{64E3DB04-478F-4F3B-B3B8-9C98751E5FB9}" sibTransId="{9900FFF8-1B61-40AC-9556-6543F602747A}"/>
    <dgm:cxn modelId="{14D43ADA-6FE3-4C39-8084-4FD2CC960411}" type="presOf" srcId="{9FA5CB11-49A7-41EC-AB27-2E3883920090}" destId="{C1081016-9DBB-4322-8B71-FE4778462EF2}" srcOrd="0" destOrd="0" presId="urn:microsoft.com/office/officeart/2008/layout/LinedList"/>
    <dgm:cxn modelId="{A5D106DC-E230-452F-A675-4C65EB925501}" srcId="{AE72F2AF-652D-4F12-9B0B-AC934B7F784B}" destId="{873DF52D-8AFE-49B9-BCBE-55916B6132FB}" srcOrd="5" destOrd="0" parTransId="{17EA270C-1513-423F-8900-D3FDEA955119}" sibTransId="{FA9C9747-CE2B-4757-AE36-C1C40AC41794}"/>
    <dgm:cxn modelId="{4F8EE2E2-A1A1-416A-BE0C-C845AD7D8F8F}" srcId="{AE72F2AF-652D-4F12-9B0B-AC934B7F784B}" destId="{BA4E89DD-CEFC-4F9A-9BDD-7DAEB584955E}" srcOrd="0" destOrd="0" parTransId="{EE3896B5-806D-4643-91A4-7E4E6C241FD7}" sibTransId="{0BE3049F-201B-40EA-BCB7-D2E8D5575FC1}"/>
    <dgm:cxn modelId="{D3DF20BB-1F83-4563-8F09-2680F0CE264F}" type="presParOf" srcId="{FA60D282-B6B5-4BD2-A8EA-2EE45B6CA9C4}" destId="{EDEC9016-2237-464C-B143-7B45DD907D23}" srcOrd="0" destOrd="0" presId="urn:microsoft.com/office/officeart/2008/layout/LinedList"/>
    <dgm:cxn modelId="{DDD705EC-F2BC-4BE2-B6A8-1BED99E6C72D}" type="presParOf" srcId="{FA60D282-B6B5-4BD2-A8EA-2EE45B6CA9C4}" destId="{C0E2CFCA-8434-473E-A02D-2E95DF1CC69D}" srcOrd="1" destOrd="0" presId="urn:microsoft.com/office/officeart/2008/layout/LinedList"/>
    <dgm:cxn modelId="{364F51AF-9F9C-4556-B285-67711F2FCB84}" type="presParOf" srcId="{C0E2CFCA-8434-473E-A02D-2E95DF1CC69D}" destId="{654DA402-D006-4B12-8AA0-37CD08022D4E}" srcOrd="0" destOrd="0" presId="urn:microsoft.com/office/officeart/2008/layout/LinedList"/>
    <dgm:cxn modelId="{C1D10058-8D95-44FF-87F5-E47C81A0F25E}" type="presParOf" srcId="{C0E2CFCA-8434-473E-A02D-2E95DF1CC69D}" destId="{67ECC66E-054B-4D89-B570-3F02F2A207AC}" srcOrd="1" destOrd="0" presId="urn:microsoft.com/office/officeart/2008/layout/LinedList"/>
    <dgm:cxn modelId="{02502F87-0F9D-47AA-A69C-E7BA22F91F54}" type="presParOf" srcId="{FA60D282-B6B5-4BD2-A8EA-2EE45B6CA9C4}" destId="{5B3301D5-7E2D-49C5-88DC-8264618F7E7D}" srcOrd="2" destOrd="0" presId="urn:microsoft.com/office/officeart/2008/layout/LinedList"/>
    <dgm:cxn modelId="{E2791116-58DF-43CE-8B89-9E72A8D1E8D6}" type="presParOf" srcId="{FA60D282-B6B5-4BD2-A8EA-2EE45B6CA9C4}" destId="{37EB8F5F-6403-4E17-80A9-EC61FAABB76E}" srcOrd="3" destOrd="0" presId="urn:microsoft.com/office/officeart/2008/layout/LinedList"/>
    <dgm:cxn modelId="{CE09D91F-09B3-409D-8D98-D1FBF0FC5A1C}" type="presParOf" srcId="{37EB8F5F-6403-4E17-80A9-EC61FAABB76E}" destId="{C1081016-9DBB-4322-8B71-FE4778462EF2}" srcOrd="0" destOrd="0" presId="urn:microsoft.com/office/officeart/2008/layout/LinedList"/>
    <dgm:cxn modelId="{07B52839-D97A-4A58-975D-0692FF7436AE}" type="presParOf" srcId="{37EB8F5F-6403-4E17-80A9-EC61FAABB76E}" destId="{B382A215-ADA5-453D-99CA-66A4551DB278}" srcOrd="1" destOrd="0" presId="urn:microsoft.com/office/officeart/2008/layout/LinedList"/>
    <dgm:cxn modelId="{191FCEB0-E70B-41F2-808A-BBF9CC1195C5}" type="presParOf" srcId="{FA60D282-B6B5-4BD2-A8EA-2EE45B6CA9C4}" destId="{E16259D0-822A-4CCA-BFDE-465995EF73F5}" srcOrd="4" destOrd="0" presId="urn:microsoft.com/office/officeart/2008/layout/LinedList"/>
    <dgm:cxn modelId="{160BE4FF-F1FF-4F55-8A79-010A59A0DE7D}" type="presParOf" srcId="{FA60D282-B6B5-4BD2-A8EA-2EE45B6CA9C4}" destId="{90F7508B-D02F-4D31-9D28-072DBDC3FE50}" srcOrd="5" destOrd="0" presId="urn:microsoft.com/office/officeart/2008/layout/LinedList"/>
    <dgm:cxn modelId="{C47D1735-83DB-4403-8A9F-42E687176FA9}" type="presParOf" srcId="{90F7508B-D02F-4D31-9D28-072DBDC3FE50}" destId="{E89F9AD6-9103-454B-8962-B04753104CDB}" srcOrd="0" destOrd="0" presId="urn:microsoft.com/office/officeart/2008/layout/LinedList"/>
    <dgm:cxn modelId="{4B25E69D-9724-4911-AC7A-C12875E9AC5B}" type="presParOf" srcId="{90F7508B-D02F-4D31-9D28-072DBDC3FE50}" destId="{F7CD0DDA-30AA-4BEB-B0E7-3654942BBD48}" srcOrd="1" destOrd="0" presId="urn:microsoft.com/office/officeart/2008/layout/LinedList"/>
    <dgm:cxn modelId="{7FD759BF-1B8E-4DDB-8B3A-003FFA9107B4}" type="presParOf" srcId="{FA60D282-B6B5-4BD2-A8EA-2EE45B6CA9C4}" destId="{BB9FF135-8586-4683-A5D5-8259ECA79BB3}" srcOrd="6" destOrd="0" presId="urn:microsoft.com/office/officeart/2008/layout/LinedList"/>
    <dgm:cxn modelId="{E72C5DAE-DCC6-49F8-905B-A861CFFCF2C5}" type="presParOf" srcId="{FA60D282-B6B5-4BD2-A8EA-2EE45B6CA9C4}" destId="{7C47411D-98B3-4EA6-9D66-0C23A5665BD0}" srcOrd="7" destOrd="0" presId="urn:microsoft.com/office/officeart/2008/layout/LinedList"/>
    <dgm:cxn modelId="{9E98BCF0-A6CA-4955-8F67-18ABE101F27B}" type="presParOf" srcId="{7C47411D-98B3-4EA6-9D66-0C23A5665BD0}" destId="{CF185AFB-693C-4497-A824-E43A89A146A6}" srcOrd="0" destOrd="0" presId="urn:microsoft.com/office/officeart/2008/layout/LinedList"/>
    <dgm:cxn modelId="{B89C1B03-BFBF-4F64-BD64-D48F90A175EE}" type="presParOf" srcId="{7C47411D-98B3-4EA6-9D66-0C23A5665BD0}" destId="{3ECBE449-66FE-4C13-8BE2-AC71C8DEFADD}" srcOrd="1" destOrd="0" presId="urn:microsoft.com/office/officeart/2008/layout/LinedList"/>
    <dgm:cxn modelId="{2826E218-7445-4530-87EF-26216750CD62}" type="presParOf" srcId="{FA60D282-B6B5-4BD2-A8EA-2EE45B6CA9C4}" destId="{AF26B251-55E7-40CF-8BE2-D0368E5798B7}" srcOrd="8" destOrd="0" presId="urn:microsoft.com/office/officeart/2008/layout/LinedList"/>
    <dgm:cxn modelId="{CB9F25C1-27BB-47F2-8141-C59D50E1F238}" type="presParOf" srcId="{FA60D282-B6B5-4BD2-A8EA-2EE45B6CA9C4}" destId="{2BE91937-B425-4F5D-8BA6-F056F9D611E5}" srcOrd="9" destOrd="0" presId="urn:microsoft.com/office/officeart/2008/layout/LinedList"/>
    <dgm:cxn modelId="{CA646C26-B291-487E-A933-0D3635EBE536}" type="presParOf" srcId="{2BE91937-B425-4F5D-8BA6-F056F9D611E5}" destId="{94FC9774-D8A5-4927-BE6C-65C47B4F0B19}" srcOrd="0" destOrd="0" presId="urn:microsoft.com/office/officeart/2008/layout/LinedList"/>
    <dgm:cxn modelId="{A7DF2BA8-D602-4DAE-9362-5B87330BD84A}" type="presParOf" srcId="{2BE91937-B425-4F5D-8BA6-F056F9D611E5}" destId="{E5378D56-0F02-4ED1-820F-2F9806649F6A}" srcOrd="1" destOrd="0" presId="urn:microsoft.com/office/officeart/2008/layout/LinedList"/>
    <dgm:cxn modelId="{A6C9F327-9306-4E96-B22D-C64D59FD5680}" type="presParOf" srcId="{FA60D282-B6B5-4BD2-A8EA-2EE45B6CA9C4}" destId="{6FBF8D94-132D-41F8-8F9C-BD370CB627F7}" srcOrd="10" destOrd="0" presId="urn:microsoft.com/office/officeart/2008/layout/LinedList"/>
    <dgm:cxn modelId="{583CE72D-0D1F-4B1E-8B82-252824A6F176}" type="presParOf" srcId="{FA60D282-B6B5-4BD2-A8EA-2EE45B6CA9C4}" destId="{EC721C5B-152A-4157-9A7B-D7FF5C937033}" srcOrd="11" destOrd="0" presId="urn:microsoft.com/office/officeart/2008/layout/LinedList"/>
    <dgm:cxn modelId="{A9BAEC45-21D7-4A12-B1D7-951134E1818F}" type="presParOf" srcId="{EC721C5B-152A-4157-9A7B-D7FF5C937033}" destId="{62276D55-9CEA-471D-AC16-5A828D72C945}" srcOrd="0" destOrd="0" presId="urn:microsoft.com/office/officeart/2008/layout/LinedList"/>
    <dgm:cxn modelId="{61EB0845-E41B-4178-8B12-B0F84D75F434}" type="presParOf" srcId="{EC721C5B-152A-4157-9A7B-D7FF5C937033}" destId="{1D3577EC-B985-4A9A-B575-1DB2421B2536}" srcOrd="1" destOrd="0" presId="urn:microsoft.com/office/officeart/2008/layout/LinedList"/>
    <dgm:cxn modelId="{E2113049-26CC-4B14-9AEF-DE24208EF81F}" type="presParOf" srcId="{FA60D282-B6B5-4BD2-A8EA-2EE45B6CA9C4}" destId="{EB43ADBF-48C0-4184-9C45-DC90479D2CDC}" srcOrd="12" destOrd="0" presId="urn:microsoft.com/office/officeart/2008/layout/LinedList"/>
    <dgm:cxn modelId="{41B1BE87-FB16-423D-BD61-A2D0CB34A68F}" type="presParOf" srcId="{FA60D282-B6B5-4BD2-A8EA-2EE45B6CA9C4}" destId="{1BE3BD37-8582-4BA1-B0A1-93CF4E4E499E}" srcOrd="13" destOrd="0" presId="urn:microsoft.com/office/officeart/2008/layout/LinedList"/>
    <dgm:cxn modelId="{1A59FEC9-25BC-4F5A-8DFF-9FDA2D4FF4A7}" type="presParOf" srcId="{1BE3BD37-8582-4BA1-B0A1-93CF4E4E499E}" destId="{9C1643AF-333D-4C4A-B5C2-29ECA6B22256}" srcOrd="0" destOrd="0" presId="urn:microsoft.com/office/officeart/2008/layout/LinedList"/>
    <dgm:cxn modelId="{1862E5F4-1399-4A3B-A8D1-472B13AEA779}" type="presParOf" srcId="{1BE3BD37-8582-4BA1-B0A1-93CF4E4E499E}" destId="{CF532C84-6BBD-45B7-84A3-1582F6DA47F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C9016-2237-464C-B143-7B45DD907D23}">
      <dsp:nvSpPr>
        <dsp:cNvPr id="0" name=""/>
        <dsp:cNvSpPr/>
      </dsp:nvSpPr>
      <dsp:spPr>
        <a:xfrm>
          <a:off x="0" y="2020"/>
          <a:ext cx="17972802"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4DA402-D006-4B12-8AA0-37CD08022D4E}">
      <dsp:nvSpPr>
        <dsp:cNvPr id="0" name=""/>
        <dsp:cNvSpPr/>
      </dsp:nvSpPr>
      <dsp:spPr>
        <a:xfrm>
          <a:off x="0" y="2020"/>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HOTEL SİNATRA</a:t>
          </a:r>
        </a:p>
      </dsp:txBody>
      <dsp:txXfrm>
        <a:off x="0" y="2020"/>
        <a:ext cx="17972802" cy="2363527"/>
      </dsp:txXfrm>
    </dsp:sp>
    <dsp:sp modelId="{5B3301D5-7E2D-49C5-88DC-8264618F7E7D}">
      <dsp:nvSpPr>
        <dsp:cNvPr id="0" name=""/>
        <dsp:cNvSpPr/>
      </dsp:nvSpPr>
      <dsp:spPr>
        <a:xfrm>
          <a:off x="0" y="2365547"/>
          <a:ext cx="1797280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81016-9DBB-4322-8B71-FE4778462EF2}">
      <dsp:nvSpPr>
        <dsp:cNvPr id="0" name=""/>
        <dsp:cNvSpPr/>
      </dsp:nvSpPr>
      <dsp:spPr>
        <a:xfrm>
          <a:off x="0" y="2365547"/>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tr-TR" sz="6500" b="0" i="0" kern="1200" dirty="0"/>
            <a:t>GENERAL OPINION</a:t>
          </a:r>
          <a:endParaRPr lang="en-US" sz="6500" kern="1200" dirty="0"/>
        </a:p>
      </dsp:txBody>
      <dsp:txXfrm>
        <a:off x="0" y="2365547"/>
        <a:ext cx="17972802" cy="2363527"/>
      </dsp:txXfrm>
    </dsp:sp>
    <dsp:sp modelId="{E16259D0-822A-4CCA-BFDE-465995EF73F5}">
      <dsp:nvSpPr>
        <dsp:cNvPr id="0" name=""/>
        <dsp:cNvSpPr/>
      </dsp:nvSpPr>
      <dsp:spPr>
        <a:xfrm>
          <a:off x="0" y="4729074"/>
          <a:ext cx="17972802"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F9AD6-9103-454B-8962-B04753104CDB}">
      <dsp:nvSpPr>
        <dsp:cNvPr id="0" name=""/>
        <dsp:cNvSpPr/>
      </dsp:nvSpPr>
      <dsp:spPr>
        <a:xfrm>
          <a:off x="0" y="4729074"/>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Çamyuva, Turizm Blv., 07980 Kemer/Antalya</a:t>
          </a:r>
        </a:p>
      </dsp:txBody>
      <dsp:txXfrm>
        <a:off x="0" y="4729074"/>
        <a:ext cx="17972802" cy="2363527"/>
      </dsp:txXfrm>
    </dsp:sp>
    <dsp:sp modelId="{BB9FF135-8586-4683-A5D5-8259ECA79BB3}">
      <dsp:nvSpPr>
        <dsp:cNvPr id="0" name=""/>
        <dsp:cNvSpPr/>
      </dsp:nvSpPr>
      <dsp:spPr>
        <a:xfrm>
          <a:off x="0" y="7092601"/>
          <a:ext cx="1797280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85AFB-693C-4497-A824-E43A89A146A6}">
      <dsp:nvSpPr>
        <dsp:cNvPr id="0" name=""/>
        <dsp:cNvSpPr/>
      </dsp:nvSpPr>
      <dsp:spPr>
        <a:xfrm>
          <a:off x="0" y="7092601"/>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+90 242 524 53 45</a:t>
          </a:r>
        </a:p>
      </dsp:txBody>
      <dsp:txXfrm>
        <a:off x="0" y="7092601"/>
        <a:ext cx="17972802" cy="2363527"/>
      </dsp:txXfrm>
    </dsp:sp>
    <dsp:sp modelId="{AF26B251-55E7-40CF-8BE2-D0368E5798B7}">
      <dsp:nvSpPr>
        <dsp:cNvPr id="0" name=""/>
        <dsp:cNvSpPr/>
      </dsp:nvSpPr>
      <dsp:spPr>
        <a:xfrm>
          <a:off x="0" y="9456129"/>
          <a:ext cx="17972802"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C9774-D8A5-4927-BE6C-65C47B4F0B19}">
      <dsp:nvSpPr>
        <dsp:cNvPr id="0" name=""/>
        <dsp:cNvSpPr/>
      </dsp:nvSpPr>
      <dsp:spPr>
        <a:xfrm>
          <a:off x="0" y="9456129"/>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+90 242 8245016</a:t>
          </a:r>
        </a:p>
      </dsp:txBody>
      <dsp:txXfrm>
        <a:off x="0" y="9456129"/>
        <a:ext cx="17972802" cy="2363527"/>
      </dsp:txXfrm>
    </dsp:sp>
    <dsp:sp modelId="{6FBF8D94-132D-41F8-8F9C-BD370CB627F7}">
      <dsp:nvSpPr>
        <dsp:cNvPr id="0" name=""/>
        <dsp:cNvSpPr/>
      </dsp:nvSpPr>
      <dsp:spPr>
        <a:xfrm>
          <a:off x="0" y="11819656"/>
          <a:ext cx="17972802"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76D55-9CEA-471D-AC16-5A828D72C945}">
      <dsp:nvSpPr>
        <dsp:cNvPr id="0" name=""/>
        <dsp:cNvSpPr/>
      </dsp:nvSpPr>
      <dsp:spPr>
        <a:xfrm>
          <a:off x="0" y="11819656"/>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Web </a:t>
          </a:r>
          <a:r>
            <a:rPr lang="tr-TR" sz="6500" kern="1200" dirty="0" err="1"/>
            <a:t>Ci</a:t>
          </a:r>
          <a:r>
            <a:rPr lang="en-US" sz="6500" kern="1200" dirty="0" err="1"/>
            <a:t>te</a:t>
          </a:r>
          <a:r>
            <a:rPr lang="en-US" sz="6500" kern="1200" dirty="0"/>
            <a:t>	: https://hotelsinatra.com/</a:t>
          </a:r>
        </a:p>
      </dsp:txBody>
      <dsp:txXfrm>
        <a:off x="0" y="11819656"/>
        <a:ext cx="17972802" cy="2363527"/>
      </dsp:txXfrm>
    </dsp:sp>
    <dsp:sp modelId="{EB43ADBF-48C0-4184-9C45-DC90479D2CDC}">
      <dsp:nvSpPr>
        <dsp:cNvPr id="0" name=""/>
        <dsp:cNvSpPr/>
      </dsp:nvSpPr>
      <dsp:spPr>
        <a:xfrm>
          <a:off x="0" y="14183183"/>
          <a:ext cx="1797280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643AF-333D-4C4A-B5C2-29ECA6B22256}">
      <dsp:nvSpPr>
        <dsp:cNvPr id="0" name=""/>
        <dsp:cNvSpPr/>
      </dsp:nvSpPr>
      <dsp:spPr>
        <a:xfrm>
          <a:off x="0" y="14183183"/>
          <a:ext cx="17972802" cy="236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E-Mail	: info@hotelsinatra.com</a:t>
          </a:r>
        </a:p>
      </dsp:txBody>
      <dsp:txXfrm>
        <a:off x="0" y="14183183"/>
        <a:ext cx="17972802" cy="23635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166123" y="4990893"/>
            <a:ext cx="24194121" cy="11477806"/>
          </a:xfrm>
        </p:spPr>
        <p:txBody>
          <a:bodyPr anchor="b"/>
          <a:lstStyle>
            <a:lvl1pPr>
              <a:defRPr sz="24820"/>
            </a:lvl1pPr>
          </a:lstStyle>
          <a:p>
            <a:r>
              <a:rPr lang="tr-TR"/>
              <a:t>Asıl başlık stilini düzenlemek için tıklayın</a:t>
            </a:r>
            <a:endParaRPr lang="en-US" dirty="0"/>
          </a:p>
        </p:txBody>
      </p:sp>
      <p:sp>
        <p:nvSpPr>
          <p:cNvPr id="3" name="Subtitle 2"/>
          <p:cNvSpPr>
            <a:spLocks noGrp="1"/>
          </p:cNvSpPr>
          <p:nvPr>
            <p:ph type="subTitle" idx="1"/>
          </p:nvPr>
        </p:nvSpPr>
        <p:spPr>
          <a:xfrm>
            <a:off x="3166123" y="16468691"/>
            <a:ext cx="24194121" cy="2969506"/>
          </a:xfrm>
        </p:spPr>
        <p:txBody>
          <a:bodyPr anchor="t"/>
          <a:lstStyle>
            <a:lvl1pPr marL="0" indent="0" algn="l">
              <a:buNone/>
              <a:defRPr cap="all">
                <a:solidFill>
                  <a:schemeClr val="accent1"/>
                </a:solidFill>
              </a:defRPr>
            </a:lvl1pPr>
            <a:lvl2pPr marL="1576060" indent="0" algn="ctr">
              <a:buNone/>
              <a:defRPr>
                <a:solidFill>
                  <a:schemeClr val="tx1">
                    <a:tint val="75000"/>
                  </a:schemeClr>
                </a:solidFill>
              </a:defRPr>
            </a:lvl2pPr>
            <a:lvl3pPr marL="3152120" indent="0" algn="ctr">
              <a:buNone/>
              <a:defRPr>
                <a:solidFill>
                  <a:schemeClr val="tx1">
                    <a:tint val="75000"/>
                  </a:schemeClr>
                </a:solidFill>
              </a:defRPr>
            </a:lvl3pPr>
            <a:lvl4pPr marL="4728180" indent="0" algn="ctr">
              <a:buNone/>
              <a:defRPr>
                <a:solidFill>
                  <a:schemeClr val="tx1">
                    <a:tint val="75000"/>
                  </a:schemeClr>
                </a:solidFill>
              </a:defRPr>
            </a:lvl4pPr>
            <a:lvl5pPr marL="6304239" indent="0" algn="ctr">
              <a:buNone/>
              <a:defRPr>
                <a:solidFill>
                  <a:schemeClr val="tx1">
                    <a:tint val="75000"/>
                  </a:schemeClr>
                </a:solidFill>
              </a:defRPr>
            </a:lvl5pPr>
            <a:lvl6pPr marL="7880299" indent="0" algn="ctr">
              <a:buNone/>
              <a:defRPr>
                <a:solidFill>
                  <a:schemeClr val="tx1">
                    <a:tint val="75000"/>
                  </a:schemeClr>
                </a:solidFill>
              </a:defRPr>
            </a:lvl6pPr>
            <a:lvl7pPr marL="9456359" indent="0" algn="ctr">
              <a:buNone/>
              <a:defRPr>
                <a:solidFill>
                  <a:schemeClr val="tx1">
                    <a:tint val="75000"/>
                  </a:schemeClr>
                </a:solidFill>
              </a:defRPr>
            </a:lvl7pPr>
            <a:lvl8pPr marL="11032419" indent="0" algn="ctr">
              <a:buNone/>
              <a:defRPr>
                <a:solidFill>
                  <a:schemeClr val="tx1">
                    <a:tint val="75000"/>
                  </a:schemeClr>
                </a:solidFill>
              </a:defRPr>
            </a:lvl8pPr>
            <a:lvl9pPr marL="12608479"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049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3166129" y="16548690"/>
            <a:ext cx="24194117" cy="1953672"/>
          </a:xfrm>
        </p:spPr>
        <p:txBody>
          <a:bodyPr anchor="b">
            <a:normAutofit/>
          </a:bodyPr>
          <a:lstStyle>
            <a:lvl1pPr algn="l">
              <a:defRPr sz="8273"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166123" y="2364105"/>
            <a:ext cx="24194121" cy="1255018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516"/>
            </a:lvl1pPr>
            <a:lvl2pPr marL="1576060" indent="0">
              <a:buNone/>
              <a:defRPr sz="5516"/>
            </a:lvl2pPr>
            <a:lvl3pPr marL="3152120" indent="0">
              <a:buNone/>
              <a:defRPr sz="5516"/>
            </a:lvl3pPr>
            <a:lvl4pPr marL="4728180" indent="0">
              <a:buNone/>
              <a:defRPr sz="5516"/>
            </a:lvl4pPr>
            <a:lvl5pPr marL="6304239" indent="0">
              <a:buNone/>
              <a:defRPr sz="5516"/>
            </a:lvl5pPr>
            <a:lvl6pPr marL="7880299" indent="0">
              <a:buNone/>
              <a:defRPr sz="5516"/>
            </a:lvl6pPr>
            <a:lvl7pPr marL="9456359" indent="0">
              <a:buNone/>
              <a:defRPr sz="5516"/>
            </a:lvl7pPr>
            <a:lvl8pPr marL="11032419" indent="0">
              <a:buNone/>
              <a:defRPr sz="5516"/>
            </a:lvl8pPr>
            <a:lvl9pPr marL="12608479" indent="0">
              <a:buNone/>
              <a:defRPr sz="5516"/>
            </a:lvl9pPr>
          </a:lstStyle>
          <a:p>
            <a:r>
              <a:rPr lang="tr-TR"/>
              <a:t>Resim eklemek için simgeye tıklayın</a:t>
            </a:r>
            <a:endParaRPr lang="en-US" dirty="0"/>
          </a:p>
        </p:txBody>
      </p:sp>
      <p:sp>
        <p:nvSpPr>
          <p:cNvPr id="4" name="Text Placeholder 3"/>
          <p:cNvSpPr>
            <a:spLocks noGrp="1"/>
          </p:cNvSpPr>
          <p:nvPr>
            <p:ph type="body" sz="half" idx="2"/>
          </p:nvPr>
        </p:nvSpPr>
        <p:spPr>
          <a:xfrm>
            <a:off x="3166127" y="18502362"/>
            <a:ext cx="24194113" cy="1701935"/>
          </a:xfrm>
        </p:spPr>
        <p:txBody>
          <a:bodyPr>
            <a:normAutofit/>
          </a:bodyPr>
          <a:lstStyle>
            <a:lvl1pPr marL="0" indent="0">
              <a:buNone/>
              <a:defRPr sz="4137"/>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BCAD085-E8A6-8845-BD4E-CB4CCA059FC4}"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0396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3166123" y="4990888"/>
            <a:ext cx="24194121" cy="6829637"/>
          </a:xfrm>
        </p:spPr>
        <p:txBody>
          <a:bodyPr/>
          <a:lstStyle>
            <a:lvl1pPr>
              <a:defRPr sz="16547"/>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3166123" y="12608560"/>
            <a:ext cx="24194121" cy="8143028"/>
          </a:xfrm>
        </p:spPr>
        <p:txBody>
          <a:bodyPr anchor="ctr">
            <a:normAutofit/>
          </a:bodyPr>
          <a:lstStyle>
            <a:lvl1pPr marL="0" indent="0">
              <a:buNone/>
              <a:defRPr sz="6205"/>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9460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4317067" y="4990889"/>
            <a:ext cx="21928833" cy="8009186"/>
          </a:xfrm>
        </p:spPr>
        <p:txBody>
          <a:bodyPr/>
          <a:lstStyle>
            <a:lvl1pPr>
              <a:defRPr sz="16547"/>
            </a:lvl1pPr>
          </a:lstStyle>
          <a:p>
            <a:r>
              <a:rPr lang="tr-TR"/>
              <a:t>Asıl başlık stilini düzenlemek için tıklayın</a:t>
            </a:r>
            <a:endParaRPr lang="en-US" dirty="0"/>
          </a:p>
        </p:txBody>
      </p:sp>
      <p:sp>
        <p:nvSpPr>
          <p:cNvPr id="14" name="Text Placeholder 3"/>
          <p:cNvSpPr>
            <a:spLocks noGrp="1"/>
          </p:cNvSpPr>
          <p:nvPr>
            <p:ph type="body" sz="half" idx="13"/>
          </p:nvPr>
        </p:nvSpPr>
        <p:spPr>
          <a:xfrm>
            <a:off x="5291880" y="13000075"/>
            <a:ext cx="20247058" cy="1179550"/>
          </a:xfrm>
        </p:spPr>
        <p:txBody>
          <a:bodyPr anchor="t">
            <a:normAutofit/>
          </a:bodyPr>
          <a:lstStyle>
            <a:lvl1pPr marL="0" indent="0">
              <a:buNone/>
              <a:defRPr lang="en-US" sz="4826" b="0" i="0" kern="1200" cap="small" dirty="0">
                <a:solidFill>
                  <a:schemeClr val="accent1"/>
                </a:solidFill>
                <a:latin typeface="+mj-lt"/>
                <a:ea typeface="+mj-ea"/>
                <a:cs typeface="+mj-cs"/>
              </a:defRPr>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10" name="Text Placeholder 3"/>
          <p:cNvSpPr>
            <a:spLocks noGrp="1"/>
          </p:cNvSpPr>
          <p:nvPr>
            <p:ph type="body" sz="half" idx="2"/>
          </p:nvPr>
        </p:nvSpPr>
        <p:spPr>
          <a:xfrm>
            <a:off x="3166123" y="14997682"/>
            <a:ext cx="24194121" cy="5778923"/>
          </a:xfrm>
        </p:spPr>
        <p:txBody>
          <a:bodyPr anchor="ctr">
            <a:normAutofit/>
          </a:bodyPr>
          <a:lstStyle>
            <a:lvl1pPr marL="0" indent="0">
              <a:buNone/>
              <a:defRPr sz="6205"/>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1" name="TextBox 10"/>
          <p:cNvSpPr txBox="1"/>
          <p:nvPr/>
        </p:nvSpPr>
        <p:spPr>
          <a:xfrm>
            <a:off x="2462534" y="3348127"/>
            <a:ext cx="2198314" cy="6564233"/>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42056" dirty="0"/>
              <a:t>“</a:t>
            </a:r>
          </a:p>
        </p:txBody>
      </p:sp>
      <p:sp>
        <p:nvSpPr>
          <p:cNvPr id="13" name="TextBox 12"/>
          <p:cNvSpPr txBox="1"/>
          <p:nvPr/>
        </p:nvSpPr>
        <p:spPr>
          <a:xfrm>
            <a:off x="25578036" y="9010306"/>
            <a:ext cx="2198314" cy="6564233"/>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42056" dirty="0"/>
              <a:t>”</a:t>
            </a:r>
          </a:p>
        </p:txBody>
      </p:sp>
    </p:spTree>
    <p:extLst>
      <p:ext uri="{BB962C8B-B14F-4D97-AF65-F5344CB8AC3E}">
        <p14:creationId xmlns:p14="http://schemas.microsoft.com/office/powerpoint/2010/main" val="79308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3166123" y="10769815"/>
            <a:ext cx="24194121" cy="5698879"/>
          </a:xfrm>
        </p:spPr>
        <p:txBody>
          <a:bodyPr anchor="b"/>
          <a:lstStyle>
            <a:lvl1pPr algn="l">
              <a:defRPr sz="13789"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3166123" y="16468694"/>
            <a:ext cx="24194121" cy="2965990"/>
          </a:xfrm>
        </p:spPr>
        <p:txBody>
          <a:bodyPr anchor="t"/>
          <a:lstStyle>
            <a:lvl1pPr marL="0" indent="0" algn="l">
              <a:buNone/>
              <a:defRPr sz="6894" cap="none">
                <a:solidFill>
                  <a:schemeClr val="accent1"/>
                </a:solidFill>
              </a:defRPr>
            </a:lvl1pPr>
            <a:lvl2pPr marL="1576060" indent="0">
              <a:buNone/>
              <a:defRPr sz="6205">
                <a:solidFill>
                  <a:schemeClr val="tx1">
                    <a:tint val="75000"/>
                  </a:schemeClr>
                </a:solidFill>
              </a:defRPr>
            </a:lvl2pPr>
            <a:lvl3pPr marL="3152120" indent="0">
              <a:buNone/>
              <a:defRPr sz="5516">
                <a:solidFill>
                  <a:schemeClr val="tx1">
                    <a:tint val="75000"/>
                  </a:schemeClr>
                </a:solidFill>
              </a:defRPr>
            </a:lvl3pPr>
            <a:lvl4pPr marL="4728180" indent="0">
              <a:buNone/>
              <a:defRPr sz="4826">
                <a:solidFill>
                  <a:schemeClr val="tx1">
                    <a:tint val="75000"/>
                  </a:schemeClr>
                </a:solidFill>
              </a:defRPr>
            </a:lvl4pPr>
            <a:lvl5pPr marL="6304239" indent="0">
              <a:buNone/>
              <a:defRPr sz="4826">
                <a:solidFill>
                  <a:schemeClr val="tx1">
                    <a:tint val="75000"/>
                  </a:schemeClr>
                </a:solidFill>
              </a:defRPr>
            </a:lvl5pPr>
            <a:lvl6pPr marL="7880299" indent="0">
              <a:buNone/>
              <a:defRPr sz="4826">
                <a:solidFill>
                  <a:schemeClr val="tx1">
                    <a:tint val="75000"/>
                  </a:schemeClr>
                </a:solidFill>
              </a:defRPr>
            </a:lvl6pPr>
            <a:lvl7pPr marL="9456359" indent="0">
              <a:buNone/>
              <a:defRPr sz="4826">
                <a:solidFill>
                  <a:schemeClr val="tx1">
                    <a:tint val="75000"/>
                  </a:schemeClr>
                </a:solidFill>
              </a:defRPr>
            </a:lvl7pPr>
            <a:lvl8pPr marL="11032419" indent="0">
              <a:buNone/>
              <a:defRPr sz="4826">
                <a:solidFill>
                  <a:schemeClr val="tx1">
                    <a:tint val="75000"/>
                  </a:schemeClr>
                </a:solidFill>
              </a:defRPr>
            </a:lvl8pPr>
            <a:lvl9pPr marL="12608479" indent="0">
              <a:buNone/>
              <a:defRPr sz="4826">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28905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478"/>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35124" y="6829637"/>
            <a:ext cx="8078358"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16" name="Text Placeholder 3"/>
          <p:cNvSpPr>
            <a:spLocks noGrp="1"/>
          </p:cNvSpPr>
          <p:nvPr>
            <p:ph type="body" sz="half" idx="15"/>
          </p:nvPr>
        </p:nvSpPr>
        <p:spPr>
          <a:xfrm>
            <a:off x="1788623" y="9193742"/>
            <a:ext cx="8024857" cy="12373246"/>
          </a:xfrm>
        </p:spPr>
        <p:txBody>
          <a:bodyPr anchor="t">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5" name="Text Placeholder 4"/>
          <p:cNvSpPr>
            <a:spLocks noGrp="1"/>
          </p:cNvSpPr>
          <p:nvPr>
            <p:ph type="body" sz="quarter" idx="3"/>
          </p:nvPr>
        </p:nvSpPr>
        <p:spPr>
          <a:xfrm>
            <a:off x="10646429" y="6829637"/>
            <a:ext cx="8049230"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19" name="Text Placeholder 3"/>
          <p:cNvSpPr>
            <a:spLocks noGrp="1"/>
          </p:cNvSpPr>
          <p:nvPr>
            <p:ph type="body" sz="half" idx="16"/>
          </p:nvPr>
        </p:nvSpPr>
        <p:spPr>
          <a:xfrm>
            <a:off x="10617497" y="9193742"/>
            <a:ext cx="8078160" cy="12373246"/>
          </a:xfrm>
        </p:spPr>
        <p:txBody>
          <a:bodyPr anchor="t">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14" name="Text Placeholder 4"/>
          <p:cNvSpPr>
            <a:spLocks noGrp="1"/>
          </p:cNvSpPr>
          <p:nvPr>
            <p:ph type="body" sz="quarter" idx="13"/>
          </p:nvPr>
        </p:nvSpPr>
        <p:spPr>
          <a:xfrm>
            <a:off x="19531218" y="6829637"/>
            <a:ext cx="8037917"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20" name="Text Placeholder 3"/>
          <p:cNvSpPr>
            <a:spLocks noGrp="1"/>
          </p:cNvSpPr>
          <p:nvPr>
            <p:ph type="body" sz="half" idx="17"/>
          </p:nvPr>
        </p:nvSpPr>
        <p:spPr>
          <a:xfrm>
            <a:off x="19531218" y="9193742"/>
            <a:ext cx="8037917" cy="12373246"/>
          </a:xfrm>
        </p:spPr>
        <p:txBody>
          <a:bodyPr anchor="t">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cxnSp>
        <p:nvCxnSpPr>
          <p:cNvPr id="17" name="Straight Connector 16"/>
          <p:cNvCxnSpPr/>
          <p:nvPr/>
        </p:nvCxnSpPr>
        <p:spPr>
          <a:xfrm>
            <a:off x="10214616" y="7354994"/>
            <a:ext cx="0" cy="1365927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9085822" y="7354993"/>
            <a:ext cx="0" cy="1367472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87448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478"/>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88623" y="14653966"/>
            <a:ext cx="8059674"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1788623" y="7617672"/>
            <a:ext cx="8059674" cy="52535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516"/>
            </a:lvl1pPr>
            <a:lvl2pPr marL="1576060" indent="0">
              <a:buNone/>
              <a:defRPr sz="5516"/>
            </a:lvl2pPr>
            <a:lvl3pPr marL="3152120" indent="0">
              <a:buNone/>
              <a:defRPr sz="5516"/>
            </a:lvl3pPr>
            <a:lvl4pPr marL="4728180" indent="0">
              <a:buNone/>
              <a:defRPr sz="5516"/>
            </a:lvl4pPr>
            <a:lvl5pPr marL="6304239" indent="0">
              <a:buNone/>
              <a:defRPr sz="5516"/>
            </a:lvl5pPr>
            <a:lvl6pPr marL="7880299" indent="0">
              <a:buNone/>
              <a:defRPr sz="5516"/>
            </a:lvl6pPr>
            <a:lvl7pPr marL="9456359" indent="0">
              <a:buNone/>
              <a:defRPr sz="5516"/>
            </a:lvl7pPr>
            <a:lvl8pPr marL="11032419" indent="0">
              <a:buNone/>
              <a:defRPr sz="5516"/>
            </a:lvl8pPr>
            <a:lvl9pPr marL="12608479" indent="0">
              <a:buNone/>
              <a:defRPr sz="5516"/>
            </a:lvl9pPr>
          </a:lstStyle>
          <a:p>
            <a:r>
              <a:rPr lang="tr-TR"/>
              <a:t>Resim eklemek için simgeye tıklayın</a:t>
            </a:r>
            <a:endParaRPr lang="en-US" dirty="0"/>
          </a:p>
        </p:txBody>
      </p:sp>
      <p:sp>
        <p:nvSpPr>
          <p:cNvPr id="22" name="Text Placeholder 3"/>
          <p:cNvSpPr>
            <a:spLocks noGrp="1"/>
          </p:cNvSpPr>
          <p:nvPr>
            <p:ph type="body" sz="half" idx="18"/>
          </p:nvPr>
        </p:nvSpPr>
        <p:spPr>
          <a:xfrm>
            <a:off x="1788623" y="16640474"/>
            <a:ext cx="8059674" cy="2272371"/>
          </a:xfrm>
        </p:spPr>
        <p:txBody>
          <a:bodyPr anchor="t">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5" name="Text Placeholder 4"/>
          <p:cNvSpPr>
            <a:spLocks noGrp="1"/>
          </p:cNvSpPr>
          <p:nvPr>
            <p:ph type="body" sz="quarter" idx="3"/>
          </p:nvPr>
        </p:nvSpPr>
        <p:spPr>
          <a:xfrm>
            <a:off x="10662098" y="14653966"/>
            <a:ext cx="8033561"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10662095" y="7617672"/>
            <a:ext cx="8033561" cy="52535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516"/>
            </a:lvl1pPr>
            <a:lvl2pPr marL="1576060" indent="0">
              <a:buNone/>
              <a:defRPr sz="5516"/>
            </a:lvl2pPr>
            <a:lvl3pPr marL="3152120" indent="0">
              <a:buNone/>
              <a:defRPr sz="5516"/>
            </a:lvl3pPr>
            <a:lvl4pPr marL="4728180" indent="0">
              <a:buNone/>
              <a:defRPr sz="5516"/>
            </a:lvl4pPr>
            <a:lvl5pPr marL="6304239" indent="0">
              <a:buNone/>
              <a:defRPr sz="5516"/>
            </a:lvl5pPr>
            <a:lvl6pPr marL="7880299" indent="0">
              <a:buNone/>
              <a:defRPr sz="5516"/>
            </a:lvl6pPr>
            <a:lvl7pPr marL="9456359" indent="0">
              <a:buNone/>
              <a:defRPr sz="5516"/>
            </a:lvl7pPr>
            <a:lvl8pPr marL="11032419" indent="0">
              <a:buNone/>
              <a:defRPr sz="5516"/>
            </a:lvl8pPr>
            <a:lvl9pPr marL="12608479" indent="0">
              <a:buNone/>
              <a:defRPr sz="5516"/>
            </a:lvl9pPr>
          </a:lstStyle>
          <a:p>
            <a:r>
              <a:rPr lang="tr-TR"/>
              <a:t>Resim eklemek için simgeye tıklayın</a:t>
            </a:r>
            <a:endParaRPr lang="en-US" dirty="0"/>
          </a:p>
        </p:txBody>
      </p:sp>
      <p:sp>
        <p:nvSpPr>
          <p:cNvPr id="23" name="Text Placeholder 3"/>
          <p:cNvSpPr>
            <a:spLocks noGrp="1"/>
          </p:cNvSpPr>
          <p:nvPr>
            <p:ph type="body" sz="half" idx="19"/>
          </p:nvPr>
        </p:nvSpPr>
        <p:spPr>
          <a:xfrm>
            <a:off x="10658386" y="16640471"/>
            <a:ext cx="8044202" cy="2272371"/>
          </a:xfrm>
        </p:spPr>
        <p:txBody>
          <a:bodyPr anchor="t">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14" name="Text Placeholder 4"/>
          <p:cNvSpPr>
            <a:spLocks noGrp="1"/>
          </p:cNvSpPr>
          <p:nvPr>
            <p:ph type="body" sz="quarter" idx="13"/>
          </p:nvPr>
        </p:nvSpPr>
        <p:spPr>
          <a:xfrm>
            <a:off x="19531218" y="14653966"/>
            <a:ext cx="8037917"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19531214" y="7617672"/>
            <a:ext cx="8037917" cy="52535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516"/>
            </a:lvl1pPr>
            <a:lvl2pPr marL="1576060" indent="0">
              <a:buNone/>
              <a:defRPr sz="5516"/>
            </a:lvl2pPr>
            <a:lvl3pPr marL="3152120" indent="0">
              <a:buNone/>
              <a:defRPr sz="5516"/>
            </a:lvl3pPr>
            <a:lvl4pPr marL="4728180" indent="0">
              <a:buNone/>
              <a:defRPr sz="5516"/>
            </a:lvl4pPr>
            <a:lvl5pPr marL="6304239" indent="0">
              <a:buNone/>
              <a:defRPr sz="5516"/>
            </a:lvl5pPr>
            <a:lvl6pPr marL="7880299" indent="0">
              <a:buNone/>
              <a:defRPr sz="5516"/>
            </a:lvl6pPr>
            <a:lvl7pPr marL="9456359" indent="0">
              <a:buNone/>
              <a:defRPr sz="5516"/>
            </a:lvl7pPr>
            <a:lvl8pPr marL="11032419" indent="0">
              <a:buNone/>
              <a:defRPr sz="5516"/>
            </a:lvl8pPr>
            <a:lvl9pPr marL="12608479" indent="0">
              <a:buNone/>
              <a:defRPr sz="5516"/>
            </a:lvl9pPr>
          </a:lstStyle>
          <a:p>
            <a:r>
              <a:rPr lang="tr-TR"/>
              <a:t>Resim eklemek için simgeye tıklayın</a:t>
            </a:r>
            <a:endParaRPr lang="en-US" dirty="0"/>
          </a:p>
        </p:txBody>
      </p:sp>
      <p:sp>
        <p:nvSpPr>
          <p:cNvPr id="24" name="Text Placeholder 3"/>
          <p:cNvSpPr>
            <a:spLocks noGrp="1"/>
          </p:cNvSpPr>
          <p:nvPr>
            <p:ph type="body" sz="half" idx="20"/>
          </p:nvPr>
        </p:nvSpPr>
        <p:spPr>
          <a:xfrm>
            <a:off x="19530879" y="16640464"/>
            <a:ext cx="8048562" cy="2272371"/>
          </a:xfrm>
        </p:spPr>
        <p:txBody>
          <a:bodyPr anchor="t">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cxnSp>
        <p:nvCxnSpPr>
          <p:cNvPr id="17" name="Straight Connector 16"/>
          <p:cNvCxnSpPr/>
          <p:nvPr/>
        </p:nvCxnSpPr>
        <p:spPr>
          <a:xfrm>
            <a:off x="10214616" y="7354994"/>
            <a:ext cx="0" cy="1365927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9085822" y="7354993"/>
            <a:ext cx="0" cy="1367472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81601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7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764663" y="1483045"/>
            <a:ext cx="4804473" cy="20083948"/>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788623" y="2665410"/>
            <a:ext cx="20349367" cy="1890158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0814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58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166129" y="9865035"/>
            <a:ext cx="24194117" cy="6603661"/>
          </a:xfrm>
        </p:spPr>
        <p:txBody>
          <a:bodyPr anchor="b"/>
          <a:lstStyle>
            <a:lvl1pPr algn="l">
              <a:defRPr sz="13789"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3166123" y="16468694"/>
            <a:ext cx="24194121" cy="2965990"/>
          </a:xfrm>
        </p:spPr>
        <p:txBody>
          <a:bodyPr anchor="t"/>
          <a:lstStyle>
            <a:lvl1pPr marL="0" indent="0" algn="l">
              <a:buNone/>
              <a:defRPr sz="6894" cap="all">
                <a:solidFill>
                  <a:schemeClr val="accent1"/>
                </a:solidFill>
              </a:defRPr>
            </a:lvl1pPr>
            <a:lvl2pPr marL="1576060" indent="0">
              <a:buNone/>
              <a:defRPr sz="6205">
                <a:solidFill>
                  <a:schemeClr val="tx1">
                    <a:tint val="75000"/>
                  </a:schemeClr>
                </a:solidFill>
              </a:defRPr>
            </a:lvl2pPr>
            <a:lvl3pPr marL="3152120" indent="0">
              <a:buNone/>
              <a:defRPr sz="5516">
                <a:solidFill>
                  <a:schemeClr val="tx1">
                    <a:tint val="75000"/>
                  </a:schemeClr>
                </a:solidFill>
              </a:defRPr>
            </a:lvl3pPr>
            <a:lvl4pPr marL="4728180" indent="0">
              <a:buNone/>
              <a:defRPr sz="4826">
                <a:solidFill>
                  <a:schemeClr val="tx1">
                    <a:tint val="75000"/>
                  </a:schemeClr>
                </a:solidFill>
              </a:defRPr>
            </a:lvl4pPr>
            <a:lvl5pPr marL="6304239" indent="0">
              <a:buNone/>
              <a:defRPr sz="4826">
                <a:solidFill>
                  <a:schemeClr val="tx1">
                    <a:tint val="75000"/>
                  </a:schemeClr>
                </a:solidFill>
              </a:defRPr>
            </a:lvl5pPr>
            <a:lvl6pPr marL="7880299" indent="0">
              <a:buNone/>
              <a:defRPr sz="4826">
                <a:solidFill>
                  <a:schemeClr val="tx1">
                    <a:tint val="75000"/>
                  </a:schemeClr>
                </a:solidFill>
              </a:defRPr>
            </a:lvl6pPr>
            <a:lvl7pPr marL="9456359" indent="0">
              <a:buNone/>
              <a:defRPr sz="4826">
                <a:solidFill>
                  <a:schemeClr val="tx1">
                    <a:tint val="75000"/>
                  </a:schemeClr>
                </a:solidFill>
              </a:defRPr>
            </a:lvl7pPr>
            <a:lvl8pPr marL="11032419" indent="0">
              <a:buNone/>
              <a:defRPr sz="4826">
                <a:solidFill>
                  <a:schemeClr val="tx1">
                    <a:tint val="75000"/>
                  </a:schemeClr>
                </a:solidFill>
              </a:defRPr>
            </a:lvl8pPr>
            <a:lvl9pPr marL="12608479" indent="0">
              <a:buNone/>
              <a:defRPr sz="4826">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3146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024555" y="7103265"/>
            <a:ext cx="12051855" cy="14463727"/>
          </a:xfrm>
        </p:spPr>
        <p:txBody>
          <a:bodyPr>
            <a:normAutofit/>
          </a:bodyPr>
          <a:lstStyle>
            <a:lvl1pPr>
              <a:defRPr sz="6205"/>
            </a:lvl1pPr>
            <a:lvl2pPr>
              <a:defRPr sz="5516"/>
            </a:lvl2pPr>
            <a:lvl3pPr>
              <a:defRPr sz="4826"/>
            </a:lvl3pPr>
            <a:lvl4pPr>
              <a:defRPr sz="4137"/>
            </a:lvl4pPr>
            <a:lvl5pPr>
              <a:defRPr sz="4137"/>
            </a:lvl5pPr>
            <a:lvl6pPr>
              <a:defRPr sz="4137"/>
            </a:lvl6pPr>
            <a:lvl7pPr>
              <a:defRPr sz="4137"/>
            </a:lvl7pPr>
            <a:lvl8pPr>
              <a:defRPr sz="4137"/>
            </a:lvl8pPr>
            <a:lvl9pPr>
              <a:defRPr sz="413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5500885" y="7087811"/>
            <a:ext cx="12051862" cy="14479178"/>
          </a:xfrm>
        </p:spPr>
        <p:txBody>
          <a:bodyPr>
            <a:normAutofit/>
          </a:bodyPr>
          <a:lstStyle>
            <a:lvl1pPr>
              <a:defRPr sz="6205"/>
            </a:lvl1pPr>
            <a:lvl2pPr>
              <a:defRPr sz="5516"/>
            </a:lvl2pPr>
            <a:lvl3pPr>
              <a:defRPr sz="4826"/>
            </a:lvl3pPr>
            <a:lvl4pPr>
              <a:defRPr sz="4137"/>
            </a:lvl4pPr>
            <a:lvl5pPr>
              <a:defRPr sz="4137"/>
            </a:lvl5pPr>
            <a:lvl6pPr>
              <a:defRPr sz="4137"/>
            </a:lvl6pPr>
            <a:lvl7pPr>
              <a:defRPr sz="4137"/>
            </a:lvl7pPr>
            <a:lvl8pPr>
              <a:defRPr sz="4137"/>
            </a:lvl8pPr>
            <a:lvl9pPr>
              <a:defRPr sz="413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0910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024554" y="6566958"/>
            <a:ext cx="12051851"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4" name="Content Placeholder 3"/>
          <p:cNvSpPr>
            <a:spLocks noGrp="1"/>
          </p:cNvSpPr>
          <p:nvPr>
            <p:ph sz="half" idx="2"/>
          </p:nvPr>
        </p:nvSpPr>
        <p:spPr>
          <a:xfrm>
            <a:off x="3024555" y="8668385"/>
            <a:ext cx="12051855" cy="12898602"/>
          </a:xfrm>
        </p:spPr>
        <p:txBody>
          <a:bodyPr>
            <a:normAutofit/>
          </a:bodyPr>
          <a:lstStyle>
            <a:lvl1pPr>
              <a:defRPr sz="6205"/>
            </a:lvl1pPr>
            <a:lvl2pPr>
              <a:defRPr sz="5516"/>
            </a:lvl2pPr>
            <a:lvl3pPr>
              <a:defRPr sz="4826"/>
            </a:lvl3pPr>
            <a:lvl4pPr>
              <a:defRPr sz="4137"/>
            </a:lvl4pPr>
            <a:lvl5pPr>
              <a:defRPr sz="4137"/>
            </a:lvl5pPr>
            <a:lvl6pPr>
              <a:defRPr sz="4137"/>
            </a:lvl6pPr>
            <a:lvl7pPr>
              <a:defRPr sz="4137"/>
            </a:lvl7pPr>
            <a:lvl8pPr>
              <a:defRPr sz="4137"/>
            </a:lvl8pPr>
            <a:lvl9pPr>
              <a:defRPr sz="413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5500889" y="6566958"/>
            <a:ext cx="12051855" cy="1986503"/>
          </a:xfrm>
        </p:spPr>
        <p:txBody>
          <a:bodyPr anchor="b">
            <a:noAutofit/>
          </a:bodyPr>
          <a:lstStyle>
            <a:lvl1pPr marL="0" indent="0">
              <a:buNone/>
              <a:defRPr sz="8273" b="0">
                <a:solidFill>
                  <a:schemeClr val="accent1"/>
                </a:solidFill>
              </a:defRPr>
            </a:lvl1pPr>
            <a:lvl2pPr marL="1576060" indent="0">
              <a:buNone/>
              <a:defRPr sz="6894" b="1"/>
            </a:lvl2pPr>
            <a:lvl3pPr marL="3152120" indent="0">
              <a:buNone/>
              <a:defRPr sz="6205" b="1"/>
            </a:lvl3pPr>
            <a:lvl4pPr marL="4728180" indent="0">
              <a:buNone/>
              <a:defRPr sz="5516" b="1"/>
            </a:lvl4pPr>
            <a:lvl5pPr marL="6304239" indent="0">
              <a:buNone/>
              <a:defRPr sz="5516" b="1"/>
            </a:lvl5pPr>
            <a:lvl6pPr marL="7880299" indent="0">
              <a:buNone/>
              <a:defRPr sz="5516" b="1"/>
            </a:lvl6pPr>
            <a:lvl7pPr marL="9456359" indent="0">
              <a:buNone/>
              <a:defRPr sz="5516" b="1"/>
            </a:lvl7pPr>
            <a:lvl8pPr marL="11032419" indent="0">
              <a:buNone/>
              <a:defRPr sz="5516" b="1"/>
            </a:lvl8pPr>
            <a:lvl9pPr marL="12608479" indent="0">
              <a:buNone/>
              <a:defRPr sz="5516" b="1"/>
            </a:lvl9pPr>
          </a:lstStyle>
          <a:p>
            <a:pPr lvl="0"/>
            <a:r>
              <a:rPr lang="tr-TR"/>
              <a:t>Asıl metin stillerini düzenlemek için tıklayın</a:t>
            </a:r>
          </a:p>
        </p:txBody>
      </p:sp>
      <p:sp>
        <p:nvSpPr>
          <p:cNvPr id="6" name="Content Placeholder 5"/>
          <p:cNvSpPr>
            <a:spLocks noGrp="1"/>
          </p:cNvSpPr>
          <p:nvPr>
            <p:ph sz="quarter" idx="4"/>
          </p:nvPr>
        </p:nvSpPr>
        <p:spPr>
          <a:xfrm>
            <a:off x="15500889" y="8668385"/>
            <a:ext cx="12051855" cy="12898602"/>
          </a:xfrm>
        </p:spPr>
        <p:txBody>
          <a:bodyPr>
            <a:normAutofit/>
          </a:bodyPr>
          <a:lstStyle>
            <a:lvl1pPr>
              <a:defRPr sz="6205"/>
            </a:lvl1pPr>
            <a:lvl2pPr>
              <a:defRPr sz="5516"/>
            </a:lvl2pPr>
            <a:lvl3pPr>
              <a:defRPr sz="4826"/>
            </a:lvl3pPr>
            <a:lvl4pPr>
              <a:defRPr sz="4137"/>
            </a:lvl4pPr>
            <a:lvl5pPr>
              <a:defRPr sz="4137"/>
            </a:lvl5pPr>
            <a:lvl6pPr>
              <a:defRPr sz="4137"/>
            </a:lvl6pPr>
            <a:lvl7pPr>
              <a:defRPr sz="4137"/>
            </a:lvl7pPr>
            <a:lvl8pPr>
              <a:defRPr sz="4137"/>
            </a:lvl8pPr>
            <a:lvl9pPr>
              <a:defRPr sz="413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2643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6508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7657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166120" y="4990889"/>
            <a:ext cx="9323467" cy="4990888"/>
          </a:xfrm>
        </p:spPr>
        <p:txBody>
          <a:bodyPr anchor="b"/>
          <a:lstStyle>
            <a:lvl1pPr algn="l">
              <a:defRPr sz="8273" b="0"/>
            </a:lvl1pPr>
          </a:lstStyle>
          <a:p>
            <a:r>
              <a:rPr lang="tr-TR"/>
              <a:t>Asıl başlık stilini düzenlemek için tıklayın</a:t>
            </a:r>
            <a:endParaRPr lang="en-US" dirty="0"/>
          </a:p>
        </p:txBody>
      </p:sp>
      <p:sp>
        <p:nvSpPr>
          <p:cNvPr id="3" name="Content Placeholder 2"/>
          <p:cNvSpPr>
            <a:spLocks noGrp="1"/>
          </p:cNvSpPr>
          <p:nvPr>
            <p:ph idx="1"/>
          </p:nvPr>
        </p:nvSpPr>
        <p:spPr>
          <a:xfrm>
            <a:off x="13116257" y="4990888"/>
            <a:ext cx="14243989" cy="15760700"/>
          </a:xfrm>
        </p:spPr>
        <p:txBody>
          <a:bodyPr anchor="ctr">
            <a:normAutofit/>
          </a:bodyPr>
          <a:lstStyle>
            <a:lvl1pPr>
              <a:defRPr sz="6894"/>
            </a:lvl1pPr>
            <a:lvl2pPr>
              <a:defRPr sz="6205"/>
            </a:lvl2pPr>
            <a:lvl3pPr>
              <a:defRPr sz="5516"/>
            </a:lvl3pPr>
            <a:lvl4pPr>
              <a:defRPr sz="4826"/>
            </a:lvl4pPr>
            <a:lvl5pPr>
              <a:defRPr sz="4826"/>
            </a:lvl5pPr>
            <a:lvl6pPr>
              <a:defRPr sz="4826"/>
            </a:lvl6pPr>
            <a:lvl7pPr>
              <a:defRPr sz="4826"/>
            </a:lvl7pPr>
            <a:lvl8pPr>
              <a:defRPr sz="4826"/>
            </a:lvl8pPr>
            <a:lvl9pPr>
              <a:defRPr sz="4826"/>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166120" y="10787329"/>
            <a:ext cx="9323467" cy="9981773"/>
          </a:xfrm>
        </p:spPr>
        <p:txBody>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5BCAD085-E8A6-8845-BD4E-CB4CCA059FC4}" type="datetimeFigureOut">
              <a:rPr lang="en-US" smtClean="0"/>
              <a:t>1/5/2026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4183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163251" y="6391812"/>
            <a:ext cx="13961380" cy="5428713"/>
          </a:xfrm>
        </p:spPr>
        <p:txBody>
          <a:bodyPr anchor="b">
            <a:normAutofit/>
          </a:bodyPr>
          <a:lstStyle>
            <a:lvl1pPr algn="l">
              <a:defRPr sz="1241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051062" y="3940175"/>
            <a:ext cx="8773380" cy="157607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516"/>
            </a:lvl1pPr>
            <a:lvl2pPr marL="1576060" indent="0">
              <a:buNone/>
              <a:defRPr sz="5516"/>
            </a:lvl2pPr>
            <a:lvl3pPr marL="3152120" indent="0">
              <a:buNone/>
              <a:defRPr sz="5516"/>
            </a:lvl3pPr>
            <a:lvl4pPr marL="4728180" indent="0">
              <a:buNone/>
              <a:defRPr sz="5516"/>
            </a:lvl4pPr>
            <a:lvl5pPr marL="6304239" indent="0">
              <a:buNone/>
              <a:defRPr sz="5516"/>
            </a:lvl5pPr>
            <a:lvl6pPr marL="7880299" indent="0">
              <a:buNone/>
              <a:defRPr sz="5516"/>
            </a:lvl6pPr>
            <a:lvl7pPr marL="9456359" indent="0">
              <a:buNone/>
              <a:defRPr sz="5516"/>
            </a:lvl7pPr>
            <a:lvl8pPr marL="11032419" indent="0">
              <a:buNone/>
              <a:defRPr sz="5516"/>
            </a:lvl8pPr>
            <a:lvl9pPr marL="12608479" indent="0">
              <a:buNone/>
              <a:defRPr sz="5516"/>
            </a:lvl9pPr>
          </a:lstStyle>
          <a:p>
            <a:r>
              <a:rPr lang="tr-TR"/>
              <a:t>Resim eklemek için simgeye tıklayın</a:t>
            </a:r>
            <a:endParaRPr lang="en-US" dirty="0"/>
          </a:p>
        </p:txBody>
      </p:sp>
      <p:sp>
        <p:nvSpPr>
          <p:cNvPr id="4" name="Text Placeholder 3"/>
          <p:cNvSpPr>
            <a:spLocks noGrp="1"/>
          </p:cNvSpPr>
          <p:nvPr>
            <p:ph type="body" sz="half" idx="2"/>
          </p:nvPr>
        </p:nvSpPr>
        <p:spPr>
          <a:xfrm>
            <a:off x="3166120" y="12608560"/>
            <a:ext cx="13939652" cy="4728210"/>
          </a:xfrm>
        </p:spPr>
        <p:txBody>
          <a:bodyPr>
            <a:normAutofit/>
          </a:bodyPr>
          <a:lstStyle>
            <a:lvl1pPr marL="0" indent="0">
              <a:buNone/>
              <a:defRPr sz="4826"/>
            </a:lvl1pPr>
            <a:lvl2pPr marL="1576060" indent="0">
              <a:buNone/>
              <a:defRPr sz="4137"/>
            </a:lvl2pPr>
            <a:lvl3pPr marL="3152120" indent="0">
              <a:buNone/>
              <a:defRPr sz="3447"/>
            </a:lvl3pPr>
            <a:lvl4pPr marL="4728180" indent="0">
              <a:buNone/>
              <a:defRPr sz="3102"/>
            </a:lvl4pPr>
            <a:lvl5pPr marL="6304239" indent="0">
              <a:buNone/>
              <a:defRPr sz="3102"/>
            </a:lvl5pPr>
            <a:lvl6pPr marL="7880299" indent="0">
              <a:buNone/>
              <a:defRPr sz="3102"/>
            </a:lvl6pPr>
            <a:lvl7pPr marL="9456359" indent="0">
              <a:buNone/>
              <a:defRPr sz="3102"/>
            </a:lvl7pPr>
            <a:lvl8pPr marL="11032419" indent="0">
              <a:buNone/>
              <a:defRPr sz="3102"/>
            </a:lvl8pPr>
            <a:lvl9pPr marL="12608479" indent="0">
              <a:buNone/>
              <a:defRPr sz="3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BCAD085-E8A6-8845-BD4E-CB4CCA059FC4}" type="datetimeFigureOut">
              <a:rPr lang="en-US" smtClean="0"/>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4156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23019174" y="5778924"/>
            <a:ext cx="10302558" cy="9719098"/>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Oval 22"/>
          <p:cNvSpPr/>
          <p:nvPr/>
        </p:nvSpPr>
        <p:spPr>
          <a:xfrm>
            <a:off x="20791594" y="-1576070"/>
            <a:ext cx="5847398" cy="5516245"/>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Oval 23"/>
          <p:cNvSpPr/>
          <p:nvPr/>
        </p:nvSpPr>
        <p:spPr>
          <a:xfrm>
            <a:off x="23019174" y="21014267"/>
            <a:ext cx="3619818" cy="3414818"/>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0" name="Oval 19"/>
          <p:cNvSpPr/>
          <p:nvPr/>
        </p:nvSpPr>
        <p:spPr>
          <a:xfrm>
            <a:off x="-562698" y="9193742"/>
            <a:ext cx="15314613" cy="14447308"/>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1" name="Oval 20"/>
          <p:cNvSpPr/>
          <p:nvPr/>
        </p:nvSpPr>
        <p:spPr>
          <a:xfrm>
            <a:off x="-3068726" y="9981777"/>
            <a:ext cx="8631873" cy="8143028"/>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Rectangle 18"/>
          <p:cNvSpPr/>
          <p:nvPr/>
        </p:nvSpPr>
        <p:spPr>
          <a:xfrm>
            <a:off x="28303874" y="0"/>
            <a:ext cx="2506028" cy="379007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 name="Title Placeholder 1"/>
          <p:cNvSpPr>
            <a:spLocks noGrp="1"/>
          </p:cNvSpPr>
          <p:nvPr>
            <p:ph type="title"/>
          </p:nvPr>
        </p:nvSpPr>
        <p:spPr>
          <a:xfrm>
            <a:off x="1771211" y="1560620"/>
            <a:ext cx="25781534" cy="4827938"/>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3024554" y="7076891"/>
            <a:ext cx="24525502" cy="1446275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27490440" y="6280522"/>
            <a:ext cx="3414815" cy="835558"/>
          </a:xfrm>
          <a:prstGeom prst="rect">
            <a:avLst/>
          </a:prstGeom>
        </p:spPr>
        <p:txBody>
          <a:bodyPr vert="horz" lIns="91440" tIns="45720" rIns="91440" bIns="45720" rtlCol="0" anchor="t"/>
          <a:lstStyle>
            <a:lvl1pPr algn="l">
              <a:defRPr sz="3792" b="0" i="0">
                <a:solidFill>
                  <a:schemeClr val="tx1">
                    <a:tint val="75000"/>
                    <a:alpha val="60000"/>
                  </a:schemeClr>
                </a:solidFill>
              </a:defRPr>
            </a:lvl1pPr>
          </a:lstStyle>
          <a:p>
            <a:fld id="{5BCAD085-E8A6-8845-BD4E-CB4CCA059FC4}" type="datetimeFigureOut">
              <a:rPr lang="en-US" smtClean="0"/>
              <a:t>1/5/2026</a:t>
            </a:fld>
            <a:endParaRPr lang="en-US"/>
          </a:p>
        </p:txBody>
      </p:sp>
      <p:sp>
        <p:nvSpPr>
          <p:cNvPr id="5" name="Footer Placeholder 4"/>
          <p:cNvSpPr>
            <a:spLocks noGrp="1"/>
          </p:cNvSpPr>
          <p:nvPr>
            <p:ph type="ftr" sz="quarter" idx="3"/>
          </p:nvPr>
        </p:nvSpPr>
        <p:spPr>
          <a:xfrm rot="5400000">
            <a:off x="23177028" y="11225905"/>
            <a:ext cx="13305571" cy="835562"/>
          </a:xfrm>
          <a:prstGeom prst="rect">
            <a:avLst/>
          </a:prstGeom>
        </p:spPr>
        <p:txBody>
          <a:bodyPr vert="horz" lIns="91440" tIns="45720" rIns="91440" bIns="45720" rtlCol="0" anchor="b"/>
          <a:lstStyle>
            <a:lvl1pPr algn="l">
              <a:defRPr sz="3792"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28379835" y="1019469"/>
            <a:ext cx="2297788" cy="2646388"/>
          </a:xfrm>
          <a:prstGeom prst="rect">
            <a:avLst/>
          </a:prstGeom>
        </p:spPr>
        <p:txBody>
          <a:bodyPr vert="horz" lIns="91440" tIns="45720" rIns="91440" bIns="45720" rtlCol="0" anchor="b"/>
          <a:lstStyle>
            <a:lvl1pPr algn="ctr">
              <a:defRPr sz="9656" b="0" i="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50688463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1576060" rtl="0" eaLnBrk="1" latinLnBrk="0" hangingPunct="1">
        <a:spcBef>
          <a:spcPct val="0"/>
        </a:spcBef>
        <a:buNone/>
        <a:defRPr sz="14478"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182045" indent="-1182045" algn="l" defTabSz="1576060" rtl="0" eaLnBrk="1" latinLnBrk="0" hangingPunct="1">
        <a:spcBef>
          <a:spcPts val="3447"/>
        </a:spcBef>
        <a:spcAft>
          <a:spcPts val="0"/>
        </a:spcAft>
        <a:buClr>
          <a:schemeClr val="accent1"/>
        </a:buClr>
        <a:buSzPct val="80000"/>
        <a:buFont typeface="Wingdings 3" charset="2"/>
        <a:buChar char=""/>
        <a:defRPr sz="6894" b="0" i="0" kern="1200">
          <a:solidFill>
            <a:schemeClr val="tx1"/>
          </a:solidFill>
          <a:latin typeface="+mj-lt"/>
          <a:ea typeface="+mj-ea"/>
          <a:cs typeface="+mj-cs"/>
        </a:defRPr>
      </a:lvl1pPr>
      <a:lvl2pPr marL="2561097" indent="-985037" algn="l" defTabSz="1576060" rtl="0" eaLnBrk="1" latinLnBrk="0" hangingPunct="1">
        <a:spcBef>
          <a:spcPts val="3447"/>
        </a:spcBef>
        <a:spcAft>
          <a:spcPts val="0"/>
        </a:spcAft>
        <a:buClr>
          <a:schemeClr val="accent1"/>
        </a:buClr>
        <a:buSzPct val="80000"/>
        <a:buFont typeface="Wingdings 3" charset="2"/>
        <a:buChar char=""/>
        <a:defRPr sz="6205" b="0" i="0" kern="1200">
          <a:solidFill>
            <a:schemeClr val="tx1"/>
          </a:solidFill>
          <a:latin typeface="+mj-lt"/>
          <a:ea typeface="+mj-ea"/>
          <a:cs typeface="+mj-cs"/>
        </a:defRPr>
      </a:lvl2pPr>
      <a:lvl3pPr marL="3940150" indent="-788030" algn="l" defTabSz="1576060" rtl="0" eaLnBrk="1" latinLnBrk="0" hangingPunct="1">
        <a:spcBef>
          <a:spcPts val="3447"/>
        </a:spcBef>
        <a:spcAft>
          <a:spcPts val="0"/>
        </a:spcAft>
        <a:buClr>
          <a:schemeClr val="accent1"/>
        </a:buClr>
        <a:buSzPct val="80000"/>
        <a:buFont typeface="Wingdings 3" charset="2"/>
        <a:buChar char=""/>
        <a:defRPr sz="5516" b="0" i="0" kern="1200">
          <a:solidFill>
            <a:schemeClr val="tx1"/>
          </a:solidFill>
          <a:latin typeface="+mj-lt"/>
          <a:ea typeface="+mj-ea"/>
          <a:cs typeface="+mj-cs"/>
        </a:defRPr>
      </a:lvl3pPr>
      <a:lvl4pPr marL="5516209" indent="-788030" algn="l" defTabSz="1576060" rtl="0" eaLnBrk="1" latinLnBrk="0" hangingPunct="1">
        <a:spcBef>
          <a:spcPts val="3447"/>
        </a:spcBef>
        <a:spcAft>
          <a:spcPts val="0"/>
        </a:spcAft>
        <a:buClr>
          <a:schemeClr val="accent1"/>
        </a:buClr>
        <a:buSzPct val="80000"/>
        <a:buFont typeface="Wingdings 3" charset="2"/>
        <a:buChar char=""/>
        <a:defRPr sz="4826" b="0" i="0" kern="1200">
          <a:solidFill>
            <a:schemeClr val="tx1"/>
          </a:solidFill>
          <a:latin typeface="+mj-lt"/>
          <a:ea typeface="+mj-ea"/>
          <a:cs typeface="+mj-cs"/>
        </a:defRPr>
      </a:lvl4pPr>
      <a:lvl5pPr marL="7092269" indent="-788030" algn="l" defTabSz="1576060" rtl="0" eaLnBrk="1" latinLnBrk="0" hangingPunct="1">
        <a:spcBef>
          <a:spcPts val="3447"/>
        </a:spcBef>
        <a:spcAft>
          <a:spcPts val="0"/>
        </a:spcAft>
        <a:buClr>
          <a:schemeClr val="accent1"/>
        </a:buClr>
        <a:buSzPct val="80000"/>
        <a:buFont typeface="Wingdings 3" charset="2"/>
        <a:buChar char=""/>
        <a:defRPr sz="4826" b="0" i="0" kern="1200">
          <a:solidFill>
            <a:schemeClr val="tx1"/>
          </a:solidFill>
          <a:latin typeface="+mj-lt"/>
          <a:ea typeface="+mj-ea"/>
          <a:cs typeface="+mj-cs"/>
        </a:defRPr>
      </a:lvl5pPr>
      <a:lvl6pPr marL="8668329" indent="-788030" algn="l" defTabSz="1576060" rtl="0" eaLnBrk="1" latinLnBrk="0" hangingPunct="1">
        <a:spcBef>
          <a:spcPts val="3447"/>
        </a:spcBef>
        <a:spcAft>
          <a:spcPts val="0"/>
        </a:spcAft>
        <a:buClr>
          <a:schemeClr val="accent1"/>
        </a:buClr>
        <a:buSzPct val="80000"/>
        <a:buFont typeface="Wingdings 3" charset="2"/>
        <a:buChar char=""/>
        <a:defRPr sz="4826" b="0" i="0" kern="1200">
          <a:solidFill>
            <a:schemeClr val="tx1"/>
          </a:solidFill>
          <a:latin typeface="+mj-lt"/>
          <a:ea typeface="+mj-ea"/>
          <a:cs typeface="+mj-cs"/>
        </a:defRPr>
      </a:lvl6pPr>
      <a:lvl7pPr marL="10244389" indent="-788030" algn="l" defTabSz="1576060" rtl="0" eaLnBrk="1" latinLnBrk="0" hangingPunct="1">
        <a:spcBef>
          <a:spcPts val="3447"/>
        </a:spcBef>
        <a:spcAft>
          <a:spcPts val="0"/>
        </a:spcAft>
        <a:buClr>
          <a:schemeClr val="accent1"/>
        </a:buClr>
        <a:buSzPct val="80000"/>
        <a:buFont typeface="Wingdings 3" charset="2"/>
        <a:buChar char=""/>
        <a:defRPr sz="4826" b="0" i="0" kern="1200">
          <a:solidFill>
            <a:schemeClr val="tx1"/>
          </a:solidFill>
          <a:latin typeface="+mj-lt"/>
          <a:ea typeface="+mj-ea"/>
          <a:cs typeface="+mj-cs"/>
        </a:defRPr>
      </a:lvl7pPr>
      <a:lvl8pPr marL="11820449" indent="-788030" algn="l" defTabSz="1576060" rtl="0" eaLnBrk="1" latinLnBrk="0" hangingPunct="1">
        <a:spcBef>
          <a:spcPts val="3447"/>
        </a:spcBef>
        <a:spcAft>
          <a:spcPts val="0"/>
        </a:spcAft>
        <a:buClr>
          <a:schemeClr val="accent1"/>
        </a:buClr>
        <a:buSzPct val="80000"/>
        <a:buFont typeface="Wingdings 3" charset="2"/>
        <a:buChar char=""/>
        <a:defRPr sz="4826" b="0" i="0" kern="1200">
          <a:solidFill>
            <a:schemeClr val="tx1"/>
          </a:solidFill>
          <a:latin typeface="+mj-lt"/>
          <a:ea typeface="+mj-ea"/>
          <a:cs typeface="+mj-cs"/>
        </a:defRPr>
      </a:lvl8pPr>
      <a:lvl9pPr marL="13396509" indent="-788030" algn="l" defTabSz="1576060" rtl="0" eaLnBrk="1" latinLnBrk="0" hangingPunct="1">
        <a:spcBef>
          <a:spcPts val="3447"/>
        </a:spcBef>
        <a:spcAft>
          <a:spcPts val="0"/>
        </a:spcAft>
        <a:buClr>
          <a:schemeClr val="accent1"/>
        </a:buClr>
        <a:buSzPct val="80000"/>
        <a:buFont typeface="Wingdings 3" charset="2"/>
        <a:buChar char=""/>
        <a:defRPr sz="4826" b="0" i="0" kern="1200">
          <a:solidFill>
            <a:schemeClr val="tx1"/>
          </a:solidFill>
          <a:latin typeface="+mj-lt"/>
          <a:ea typeface="+mj-ea"/>
          <a:cs typeface="+mj-cs"/>
        </a:defRPr>
      </a:lvl9pPr>
    </p:bodyStyle>
    <p:otherStyle>
      <a:defPPr>
        <a:defRPr lang="en-US"/>
      </a:defPPr>
      <a:lvl1pPr marL="0" algn="l" defTabSz="1576060" rtl="0" eaLnBrk="1" latinLnBrk="0" hangingPunct="1">
        <a:defRPr sz="6205" kern="1200">
          <a:solidFill>
            <a:schemeClr val="tx1"/>
          </a:solidFill>
          <a:latin typeface="+mn-lt"/>
          <a:ea typeface="+mn-ea"/>
          <a:cs typeface="+mn-cs"/>
        </a:defRPr>
      </a:lvl1pPr>
      <a:lvl2pPr marL="1576060" algn="l" defTabSz="1576060" rtl="0" eaLnBrk="1" latinLnBrk="0" hangingPunct="1">
        <a:defRPr sz="6205" kern="1200">
          <a:solidFill>
            <a:schemeClr val="tx1"/>
          </a:solidFill>
          <a:latin typeface="+mn-lt"/>
          <a:ea typeface="+mn-ea"/>
          <a:cs typeface="+mn-cs"/>
        </a:defRPr>
      </a:lvl2pPr>
      <a:lvl3pPr marL="3152120" algn="l" defTabSz="1576060" rtl="0" eaLnBrk="1" latinLnBrk="0" hangingPunct="1">
        <a:defRPr sz="6205" kern="1200">
          <a:solidFill>
            <a:schemeClr val="tx1"/>
          </a:solidFill>
          <a:latin typeface="+mn-lt"/>
          <a:ea typeface="+mn-ea"/>
          <a:cs typeface="+mn-cs"/>
        </a:defRPr>
      </a:lvl3pPr>
      <a:lvl4pPr marL="4728180" algn="l" defTabSz="1576060" rtl="0" eaLnBrk="1" latinLnBrk="0" hangingPunct="1">
        <a:defRPr sz="6205" kern="1200">
          <a:solidFill>
            <a:schemeClr val="tx1"/>
          </a:solidFill>
          <a:latin typeface="+mn-lt"/>
          <a:ea typeface="+mn-ea"/>
          <a:cs typeface="+mn-cs"/>
        </a:defRPr>
      </a:lvl4pPr>
      <a:lvl5pPr marL="6304239" algn="l" defTabSz="1576060" rtl="0" eaLnBrk="1" latinLnBrk="0" hangingPunct="1">
        <a:defRPr sz="6205" kern="1200">
          <a:solidFill>
            <a:schemeClr val="tx1"/>
          </a:solidFill>
          <a:latin typeface="+mn-lt"/>
          <a:ea typeface="+mn-ea"/>
          <a:cs typeface="+mn-cs"/>
        </a:defRPr>
      </a:lvl5pPr>
      <a:lvl6pPr marL="7880299" algn="l" defTabSz="1576060" rtl="0" eaLnBrk="1" latinLnBrk="0" hangingPunct="1">
        <a:defRPr sz="6205" kern="1200">
          <a:solidFill>
            <a:schemeClr val="tx1"/>
          </a:solidFill>
          <a:latin typeface="+mn-lt"/>
          <a:ea typeface="+mn-ea"/>
          <a:cs typeface="+mn-cs"/>
        </a:defRPr>
      </a:lvl6pPr>
      <a:lvl7pPr marL="9456359" algn="l" defTabSz="1576060" rtl="0" eaLnBrk="1" latinLnBrk="0" hangingPunct="1">
        <a:defRPr sz="6205" kern="1200">
          <a:solidFill>
            <a:schemeClr val="tx1"/>
          </a:solidFill>
          <a:latin typeface="+mn-lt"/>
          <a:ea typeface="+mn-ea"/>
          <a:cs typeface="+mn-cs"/>
        </a:defRPr>
      </a:lvl7pPr>
      <a:lvl8pPr marL="11032419" algn="l" defTabSz="1576060" rtl="0" eaLnBrk="1" latinLnBrk="0" hangingPunct="1">
        <a:defRPr sz="6205" kern="1200">
          <a:solidFill>
            <a:schemeClr val="tx1"/>
          </a:solidFill>
          <a:latin typeface="+mn-lt"/>
          <a:ea typeface="+mn-ea"/>
          <a:cs typeface="+mn-cs"/>
        </a:defRPr>
      </a:lvl8pPr>
      <a:lvl9pPr marL="12608479" algn="l" defTabSz="1576060" rtl="0" eaLnBrk="1" latinLnBrk="0" hangingPunct="1">
        <a:defRPr sz="62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8.pn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1.jpeg"/><Relationship Id="rId16"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7.jpeg"/><Relationship Id="rId5" Type="http://schemas.openxmlformats.org/officeDocument/2006/relationships/image" Target="../media/image30.pn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29.png"/><Relationship Id="rId9" Type="http://schemas.openxmlformats.org/officeDocument/2006/relationships/image" Target="../media/image35.jpeg"/><Relationship Id="rId1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png"/><Relationship Id="rId7" Type="http://schemas.openxmlformats.org/officeDocument/2006/relationships/image" Target="../media/image2.jpeg"/><Relationship Id="rId12"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4.png"/><Relationship Id="rId9"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descr="bina, gökyüzü, dış mekan, otel içeren bir resim&#10;&#10;Açıklama otomatik olarak oluşturuldu">
            <a:extLst>
              <a:ext uri="{FF2B5EF4-FFF2-40B4-BE49-F238E27FC236}">
                <a16:creationId xmlns:a16="http://schemas.microsoft.com/office/drawing/2014/main" id="{F04E70ED-A129-7DB7-C1A8-1327D4212808}"/>
              </a:ext>
            </a:extLst>
          </p:cNvPr>
          <p:cNvPicPr>
            <a:picLocks noChangeAspect="1"/>
          </p:cNvPicPr>
          <p:nvPr/>
        </p:nvPicPr>
        <p:blipFill rotWithShape="1">
          <a:blip r:embed="rId2">
            <a:alphaModFix amt="40000"/>
          </a:blip>
          <a:srcRect t="19827"/>
          <a:stretch/>
        </p:blipFill>
        <p:spPr>
          <a:xfrm>
            <a:off x="20" y="10"/>
            <a:ext cx="33413680" cy="23641040"/>
          </a:xfrm>
          <a:prstGeom prst="rect">
            <a:avLst/>
          </a:prstGeom>
        </p:spPr>
      </p:pic>
      <p:sp>
        <p:nvSpPr>
          <p:cNvPr id="3" name="Metin kutusu 2">
            <a:extLst>
              <a:ext uri="{FF2B5EF4-FFF2-40B4-BE49-F238E27FC236}">
                <a16:creationId xmlns:a16="http://schemas.microsoft.com/office/drawing/2014/main" id="{68230D8A-C07F-D90A-8C03-772885FD15BB}"/>
              </a:ext>
            </a:extLst>
          </p:cNvPr>
          <p:cNvSpPr txBox="1"/>
          <p:nvPr/>
        </p:nvSpPr>
        <p:spPr>
          <a:xfrm>
            <a:off x="1125483" y="10729790"/>
            <a:ext cx="24187819" cy="11477805"/>
          </a:xfrm>
          <a:prstGeom prst="rect">
            <a:avLst/>
          </a:prstGeom>
        </p:spPr>
        <p:txBody>
          <a:bodyPr vert="horz" lIns="91440" tIns="45720" rIns="91440" bIns="45720" rtlCol="0" anchor="b">
            <a:normAutofit/>
          </a:bodyPr>
          <a:lstStyle/>
          <a:p>
            <a:pPr>
              <a:spcBef>
                <a:spcPct val="0"/>
              </a:spcBef>
              <a:spcAft>
                <a:spcPts val="600"/>
              </a:spcAft>
            </a:pPr>
            <a:r>
              <a:rPr lang="en-US" sz="7200" b="1" dirty="0">
                <a:latin typeface="+mj-lt"/>
                <a:ea typeface="+mj-ea"/>
                <a:cs typeface="+mj-cs"/>
              </a:rPr>
              <a:t>HOTEL SINATRA SUSTAINABILITY REPORT | YEAR 2025</a:t>
            </a:r>
          </a:p>
        </p:txBody>
      </p:sp>
      <p:sp>
        <p:nvSpPr>
          <p:cNvPr id="5" name="Metin kutusu 4">
            <a:extLst>
              <a:ext uri="{FF2B5EF4-FFF2-40B4-BE49-F238E27FC236}">
                <a16:creationId xmlns:a16="http://schemas.microsoft.com/office/drawing/2014/main" id="{7A374059-556F-D365-57C9-69F15A67D756}"/>
              </a:ext>
            </a:extLst>
          </p:cNvPr>
          <p:cNvSpPr txBox="1"/>
          <p:nvPr/>
        </p:nvSpPr>
        <p:spPr>
          <a:xfrm>
            <a:off x="1125482" y="11812889"/>
            <a:ext cx="24187819" cy="11477805"/>
          </a:xfrm>
          <a:prstGeom prst="rect">
            <a:avLst/>
          </a:prstGeom>
        </p:spPr>
        <p:txBody>
          <a:bodyPr vert="horz" lIns="91440" tIns="45720" rIns="91440" bIns="45720" rtlCol="0" anchor="b">
            <a:normAutofit/>
          </a:bodyPr>
          <a:lstStyle/>
          <a:p>
            <a:pPr>
              <a:spcBef>
                <a:spcPct val="0"/>
              </a:spcBef>
              <a:spcAft>
                <a:spcPts val="600"/>
              </a:spcAft>
            </a:pPr>
            <a:endParaRPr lang="en-US" sz="4000" b="1" dirty="0">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descr="kolaj, su, ağaç, dış mekan içeren bir resim&#10;&#10;Açıklama otomatik olarak oluşturuldu">
            <a:extLst>
              <a:ext uri="{FF2B5EF4-FFF2-40B4-BE49-F238E27FC236}">
                <a16:creationId xmlns:a16="http://schemas.microsoft.com/office/drawing/2014/main" id="{DB73E3AA-44A3-90E7-E66D-24FDBF3F4D62}"/>
              </a:ext>
            </a:extLst>
          </p:cNvPr>
          <p:cNvPicPr>
            <a:picLocks noChangeAspect="1"/>
          </p:cNvPicPr>
          <p:nvPr/>
        </p:nvPicPr>
        <p:blipFill rotWithShape="1">
          <a:blip r:embed="rId2"/>
          <a:srcRect l="6704" t="6980" r="4174" b="11600"/>
          <a:stretch/>
        </p:blipFill>
        <p:spPr>
          <a:xfrm>
            <a:off x="2101396" y="3369828"/>
            <a:ext cx="18848229" cy="16609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a:extLst>
              <a:ext uri="{FF2B5EF4-FFF2-40B4-BE49-F238E27FC236}">
                <a16:creationId xmlns:a16="http://schemas.microsoft.com/office/drawing/2014/main" id="{DCEA3C49-F1BF-311E-5118-F26A4BFEEF61}"/>
              </a:ext>
            </a:extLst>
          </p:cNvPr>
          <p:cNvSpPr txBox="1"/>
          <p:nvPr/>
        </p:nvSpPr>
        <p:spPr>
          <a:xfrm>
            <a:off x="26179588" y="4201970"/>
            <a:ext cx="6882420" cy="18754369"/>
          </a:xfrm>
          <a:prstGeom prst="rect">
            <a:avLst/>
          </a:prstGeom>
        </p:spPr>
        <p:txBody>
          <a:bodyPr vert="horz" lIns="91440" tIns="45720" rIns="91440" bIns="45720" rtlCol="0" anchor="ctr">
            <a:normAutofit/>
          </a:bodyPr>
          <a:lstStyle/>
          <a:p>
            <a:pPr defTabSz="914400">
              <a:lnSpc>
                <a:spcPct val="90000"/>
              </a:lnSpc>
              <a:spcAft>
                <a:spcPts val="600"/>
              </a:spcAft>
            </a:pPr>
            <a:endParaRPr lang="tr-TR" sz="6200" b="0" i="0" dirty="0">
              <a:solidFill>
                <a:srgbClr val="FFFFFF"/>
              </a:solidFill>
              <a:effectLst/>
            </a:endParaRPr>
          </a:p>
        </p:txBody>
      </p:sp>
      <p:sp>
        <p:nvSpPr>
          <p:cNvPr id="2" name="Rectangle 1">
            <a:extLst>
              <a:ext uri="{FF2B5EF4-FFF2-40B4-BE49-F238E27FC236}">
                <a16:creationId xmlns:a16="http://schemas.microsoft.com/office/drawing/2014/main" id="{DBCDD7D6-E208-A39A-D96B-AAADF5586C3A}"/>
              </a:ext>
            </a:extLst>
          </p:cNvPr>
          <p:cNvSpPr>
            <a:spLocks noChangeArrowheads="1"/>
          </p:cNvSpPr>
          <p:nvPr/>
        </p:nvSpPr>
        <p:spPr bwMode="auto">
          <a:xfrm>
            <a:off x="0" y="0"/>
            <a:ext cx="334137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1F2126"/>
                </a:solidFill>
                <a:effectLst/>
                <a:latin typeface="Montserrat" panose="00000500000000000000" pitchFamily="2" charset="-94"/>
              </a:rPr>
              <a:t>Phaselis Antik Kenti 3.68 km.Olimpos ( Olympos ) Örenyeri 19.98 km.Rhodiapolis Antik Kenti 32.63 km.Phaselis Müzesi 3.53 km.</a:t>
            </a:r>
            <a:br>
              <a:rPr kumimoji="0" lang="tr-TR" altLang="tr-TR" sz="2100" b="0" i="0" u="none" strike="noStrike" cap="none" normalizeH="0" baseline="0">
                <a:ln>
                  <a:noFill/>
                </a:ln>
                <a:solidFill>
                  <a:schemeClr val="tx1"/>
                </a:solidFill>
                <a:effectLst/>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1531B81A-B94F-51F4-E0AE-2656E8D33791}"/>
              </a:ext>
            </a:extLst>
          </p:cNvPr>
          <p:cNvSpPr>
            <a:spLocks noChangeArrowheads="1"/>
          </p:cNvSpPr>
          <p:nvPr/>
        </p:nvSpPr>
        <p:spPr bwMode="auto">
          <a:xfrm>
            <a:off x="152400" y="152400"/>
            <a:ext cx="334137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1F2126"/>
                </a:solidFill>
                <a:effectLst/>
                <a:latin typeface="Montserrat" panose="00000500000000000000" pitchFamily="2" charset="-94"/>
              </a:rPr>
              <a:t>Phaselis Antik Kenti 3.68 km.Olimpos ( Olympos ) Örenyeri 19.98 km.Rhodiapolis Antik Kenti 32.63 km.Phaselis Müzesi 3.53 km.</a:t>
            </a:r>
            <a:br>
              <a:rPr kumimoji="0" lang="tr-TR" altLang="tr-TR" sz="2100" b="0" i="0" u="none" strike="noStrike" cap="none" normalizeH="0" baseline="0">
                <a:ln>
                  <a:noFill/>
                </a:ln>
                <a:solidFill>
                  <a:schemeClr val="tx1"/>
                </a:solidFill>
                <a:effectLst/>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7" name="Metin kutusu 6">
            <a:extLst>
              <a:ext uri="{FF2B5EF4-FFF2-40B4-BE49-F238E27FC236}">
                <a16:creationId xmlns:a16="http://schemas.microsoft.com/office/drawing/2014/main" id="{75E42D52-DED6-A59A-83CB-4516C4996C5C}"/>
              </a:ext>
            </a:extLst>
          </p:cNvPr>
          <p:cNvSpPr txBox="1"/>
          <p:nvPr/>
        </p:nvSpPr>
        <p:spPr>
          <a:xfrm>
            <a:off x="22311946" y="4928601"/>
            <a:ext cx="10289931" cy="15881271"/>
          </a:xfrm>
          <a:prstGeom prst="rect">
            <a:avLst/>
          </a:prstGeom>
          <a:noFill/>
        </p:spPr>
        <p:txBody>
          <a:bodyPr wrap="square">
            <a:spAutoFit/>
          </a:bodyPr>
          <a:lstStyle/>
          <a:p>
            <a:r>
              <a:rPr lang="tr-TR" sz="5400" dirty="0"/>
              <a:t>Phaselis Ancient City 3.68 km.</a:t>
            </a:r>
          </a:p>
          <a:p>
            <a:endParaRPr lang="tr-TR" sz="5400" dirty="0"/>
          </a:p>
          <a:p>
            <a:r>
              <a:rPr lang="tr-TR" sz="5400" dirty="0"/>
              <a:t>Olympos </a:t>
            </a:r>
            <a:r>
              <a:rPr lang="tr-TR" sz="5400" dirty="0" err="1"/>
              <a:t>Archaeological</a:t>
            </a:r>
            <a:r>
              <a:rPr lang="tr-TR" sz="5400" dirty="0"/>
              <a:t> Site 19.98 km.</a:t>
            </a:r>
          </a:p>
          <a:p>
            <a:endParaRPr lang="tr-TR" sz="5400" dirty="0"/>
          </a:p>
          <a:p>
            <a:r>
              <a:rPr lang="tr-TR" sz="5400" dirty="0"/>
              <a:t>Rhodiapolis Ancient City 32.63 km.</a:t>
            </a:r>
          </a:p>
          <a:p>
            <a:endParaRPr lang="tr-TR" sz="5400" dirty="0"/>
          </a:p>
          <a:p>
            <a:r>
              <a:rPr lang="tr-TR" sz="5400" dirty="0"/>
              <a:t>Phaselis </a:t>
            </a:r>
            <a:r>
              <a:rPr lang="tr-TR" sz="5400" dirty="0" err="1"/>
              <a:t>Museum</a:t>
            </a:r>
            <a:r>
              <a:rPr lang="tr-TR" sz="5400" dirty="0"/>
              <a:t> 3.53 km.</a:t>
            </a:r>
          </a:p>
          <a:p>
            <a:endParaRPr lang="tr-TR" sz="5400" dirty="0"/>
          </a:p>
          <a:p>
            <a:r>
              <a:rPr lang="tr-TR" sz="5400" dirty="0"/>
              <a:t>Antalya </a:t>
            </a:r>
            <a:r>
              <a:rPr lang="tr-TR" sz="5400" dirty="0" err="1"/>
              <a:t>State</a:t>
            </a:r>
            <a:r>
              <a:rPr lang="tr-TR" sz="5400" dirty="0"/>
              <a:t> Opera </a:t>
            </a:r>
            <a:r>
              <a:rPr lang="tr-TR" sz="5400" dirty="0" err="1"/>
              <a:t>and</a:t>
            </a:r>
            <a:r>
              <a:rPr lang="tr-TR" sz="5400" dirty="0"/>
              <a:t> </a:t>
            </a:r>
            <a:r>
              <a:rPr lang="tr-TR" sz="5400" dirty="0" err="1"/>
              <a:t>Ballet</a:t>
            </a:r>
            <a:r>
              <a:rPr lang="tr-TR" sz="5400" dirty="0"/>
              <a:t> </a:t>
            </a:r>
            <a:r>
              <a:rPr lang="tr-TR" sz="5400" dirty="0" err="1"/>
              <a:t>Hall</a:t>
            </a:r>
            <a:r>
              <a:rPr lang="tr-TR" sz="5400" dirty="0"/>
              <a:t> 40.17 km.</a:t>
            </a:r>
          </a:p>
          <a:p>
            <a:endParaRPr lang="tr-TR" sz="5400" dirty="0"/>
          </a:p>
          <a:p>
            <a:r>
              <a:rPr lang="tr-TR" sz="5400" dirty="0"/>
              <a:t>Kumluca Sarnıç Tepesi </a:t>
            </a:r>
            <a:r>
              <a:rPr lang="tr-TR" sz="5400" dirty="0" err="1"/>
              <a:t>Zoo</a:t>
            </a:r>
            <a:r>
              <a:rPr lang="tr-TR" sz="5400" dirty="0"/>
              <a:t> 31.9 km.</a:t>
            </a:r>
          </a:p>
          <a:p>
            <a:endParaRPr lang="tr-TR" sz="5400" dirty="0"/>
          </a:p>
          <a:p>
            <a:r>
              <a:rPr lang="tr-TR" sz="5400" dirty="0"/>
              <a:t>Akyarlar </a:t>
            </a:r>
            <a:r>
              <a:rPr lang="tr-TR" sz="5400" dirty="0" err="1"/>
              <a:t>Cave</a:t>
            </a:r>
            <a:r>
              <a:rPr lang="tr-TR" sz="5400" dirty="0"/>
              <a:t> 25.03 km.</a:t>
            </a:r>
          </a:p>
          <a:p>
            <a:endParaRPr lang="tr-TR" sz="5400" dirty="0"/>
          </a:p>
          <a:p>
            <a:r>
              <a:rPr lang="tr-TR" sz="5400" dirty="0" err="1"/>
              <a:t>We</a:t>
            </a:r>
            <a:r>
              <a:rPr lang="tr-TR" sz="5400" dirty="0"/>
              <a:t> </a:t>
            </a:r>
            <a:r>
              <a:rPr lang="tr-TR" sz="5400" dirty="0" err="1"/>
              <a:t>are</a:t>
            </a:r>
            <a:r>
              <a:rPr lang="tr-TR" sz="5400" dirty="0"/>
              <a:t> at </a:t>
            </a:r>
            <a:r>
              <a:rPr lang="tr-TR" sz="5400" dirty="0" err="1"/>
              <a:t>this</a:t>
            </a:r>
            <a:r>
              <a:rPr lang="tr-TR" sz="5400" dirty="0"/>
              <a:t> </a:t>
            </a:r>
            <a:r>
              <a:rPr lang="tr-TR" sz="5400" dirty="0" err="1"/>
              <a:t>distance</a:t>
            </a:r>
            <a:r>
              <a:rPr lang="tr-TR" sz="5400" dirty="0"/>
              <a:t>...</a:t>
            </a: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9202997"/>
            <a:ext cx="11060255" cy="14438053"/>
          </a:xfrm>
          <a:prstGeom prst="rect">
            <a:avLst/>
          </a:prstGeom>
        </p:spPr>
      </p:pic>
      <p:pic>
        <p:nvPicPr>
          <p:cNvPr id="14" name="Picture 17">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15" name="Oval 14">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17" name="Picture 21">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19" name="Picture 23">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94073" y="21014266"/>
            <a:ext cx="2723452" cy="2626784"/>
          </a:xfrm>
          <a:prstGeom prst="rect">
            <a:avLst/>
          </a:prstGeom>
        </p:spPr>
      </p:pic>
      <p:sp>
        <p:nvSpPr>
          <p:cNvPr id="21" name="Rectangle 25">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1" name="Metin kutusu 10">
            <a:extLst>
              <a:ext uri="{FF2B5EF4-FFF2-40B4-BE49-F238E27FC236}">
                <a16:creationId xmlns:a16="http://schemas.microsoft.com/office/drawing/2014/main" id="{132CFF43-2C81-DD69-6F0B-A00859D78BF9}"/>
              </a:ext>
            </a:extLst>
          </p:cNvPr>
          <p:cNvSpPr txBox="1"/>
          <p:nvPr/>
        </p:nvSpPr>
        <p:spPr>
          <a:xfrm>
            <a:off x="1127114" y="6724476"/>
            <a:ext cx="10979635" cy="13049181"/>
          </a:xfrm>
          <a:prstGeom prst="rect">
            <a:avLst/>
          </a:prstGeom>
        </p:spPr>
        <p:txBody>
          <a:bodyPr vert="horz" lIns="91440" tIns="45720" rIns="91440" bIns="45720" rtlCol="0">
            <a:normAutofit/>
          </a:bodyPr>
          <a:lstStyle/>
          <a:p>
            <a:pPr>
              <a:spcBef>
                <a:spcPts val="1000"/>
              </a:spcBef>
              <a:buClr>
                <a:schemeClr val="accent1">
                  <a:lumMod val="60000"/>
                  <a:lumOff val="40000"/>
                </a:schemeClr>
              </a:buClr>
              <a:buSzPct val="80000"/>
            </a:pPr>
            <a:r>
              <a:rPr lang="en-US" sz="5400" dirty="0">
                <a:latin typeface="+mj-lt"/>
                <a:ea typeface="+mj-ea"/>
                <a:cs typeface="+mj-cs"/>
              </a:rPr>
              <a:t>OUR UNESCO REGISTERED FOODS</a:t>
            </a:r>
          </a:p>
          <a:p>
            <a:pPr>
              <a:spcBef>
                <a:spcPts val="1000"/>
              </a:spcBef>
              <a:buClr>
                <a:schemeClr val="accent1">
                  <a:lumMod val="60000"/>
                  <a:lumOff val="40000"/>
                </a:schemeClr>
              </a:buClr>
              <a:buSzPct val="80000"/>
              <a:buFont typeface="Wingdings 3" charset="2"/>
              <a:buChar char=""/>
            </a:pPr>
            <a:endParaRPr lang="en-US" sz="5400" dirty="0">
              <a:latin typeface="+mj-lt"/>
              <a:ea typeface="+mj-ea"/>
              <a:cs typeface="+mj-cs"/>
            </a:endParaRP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ADANA KEBAP</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AYRAN</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BAKLAVA</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ÇİĞ KÖFTE</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EZİNE PEYNİRİ</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MANTI</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PATLICAN KEBABI</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PİYAZ</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TULUM PEYNİRİ</a:t>
            </a:r>
          </a:p>
          <a:p>
            <a:pPr>
              <a:spcBef>
                <a:spcPts val="1000"/>
              </a:spcBef>
              <a:buClr>
                <a:schemeClr val="accent1">
                  <a:lumMod val="60000"/>
                  <a:lumOff val="40000"/>
                </a:schemeClr>
              </a:buClr>
              <a:buSzPct val="80000"/>
              <a:buFont typeface="Wingdings 3" charset="2"/>
              <a:buChar char=""/>
            </a:pPr>
            <a:r>
              <a:rPr lang="en-US" sz="5400" dirty="0">
                <a:latin typeface="+mj-lt"/>
                <a:ea typeface="+mj-ea"/>
                <a:cs typeface="+mj-cs"/>
              </a:rPr>
              <a:t>ZEYTİNYAĞI</a:t>
            </a:r>
          </a:p>
        </p:txBody>
      </p:sp>
      <p:sp>
        <p:nvSpPr>
          <p:cNvPr id="23" name="Rectangle 27">
            <a:extLst>
              <a:ext uri="{FF2B5EF4-FFF2-40B4-BE49-F238E27FC236}">
                <a16:creationId xmlns:a16="http://schemas.microsoft.com/office/drawing/2014/main" id="{EDF212DC-3C79-454E-A58A-843742ACC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13912" y="0"/>
            <a:ext cx="20699788" cy="236410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F532797E-167C-4660-8A7B-5786A0918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42107" y="1670634"/>
            <a:ext cx="18044544" cy="19784253"/>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gökyüzü, gündoğumu, ekran görüntüsü, sis içeren bir resim&#10;&#10;Açıklama otomatik olarak oluşturuldu">
            <a:extLst>
              <a:ext uri="{FF2B5EF4-FFF2-40B4-BE49-F238E27FC236}">
                <a16:creationId xmlns:a16="http://schemas.microsoft.com/office/drawing/2014/main" id="{90D017D5-0A4B-BF25-BC4D-78D16677653A}"/>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22926" t="2" r="-1" b="-3"/>
          <a:stretch/>
        </p:blipFill>
        <p:spPr>
          <a:xfrm>
            <a:off x="15370299" y="5572746"/>
            <a:ext cx="15388157" cy="11967377"/>
          </a:xfrm>
          <a:prstGeom prst="rect">
            <a:avLst/>
          </a:prstGeom>
          <a:effectLst/>
        </p:spPr>
      </p:pic>
      <p:sp>
        <p:nvSpPr>
          <p:cNvPr id="27" name="Rectangle 31">
            <a:extLst>
              <a:ext uri="{FF2B5EF4-FFF2-40B4-BE49-F238E27FC236}">
                <a16:creationId xmlns:a16="http://schemas.microsoft.com/office/drawing/2014/main" id="{729882F8-31AB-4D8B-BAB5-BA1EEFD91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18834" y="0"/>
            <a:ext cx="1879520"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111915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1D3D30B-BB74-EA91-34E2-F850A7A5D5C4}"/>
              </a:ext>
            </a:extLst>
          </p:cNvPr>
          <p:cNvSpPr/>
          <p:nvPr/>
        </p:nvSpPr>
        <p:spPr>
          <a:xfrm>
            <a:off x="0" y="1582615"/>
            <a:ext cx="33413699" cy="198002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Grafik 4">
            <a:extLst>
              <a:ext uri="{FF2B5EF4-FFF2-40B4-BE49-F238E27FC236}">
                <a16:creationId xmlns:a16="http://schemas.microsoft.com/office/drawing/2014/main" id="{7F9AF376-58DE-41BF-9354-0494B045713A}"/>
              </a:ext>
            </a:extLst>
          </p:cNvPr>
          <p:cNvGraphicFramePr>
            <a:graphicFrameLocks/>
          </p:cNvGraphicFramePr>
          <p:nvPr>
            <p:extLst>
              <p:ext uri="{D42A27DB-BD31-4B8C-83A1-F6EECF244321}">
                <p14:modId xmlns:p14="http://schemas.microsoft.com/office/powerpoint/2010/main" val="1472767293"/>
              </p:ext>
            </p:extLst>
          </p:nvPr>
        </p:nvGraphicFramePr>
        <p:xfrm>
          <a:off x="6578110" y="1582616"/>
          <a:ext cx="21838628" cy="198002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846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977E7-EC64-7B83-8A29-3F5BE212A5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3C19E146-6594-F617-B0D6-67050CFD4B72}"/>
              </a:ext>
            </a:extLst>
          </p:cNvPr>
          <p:cNvSpPr txBox="1"/>
          <p:nvPr/>
        </p:nvSpPr>
        <p:spPr>
          <a:xfrm>
            <a:off x="546588" y="5286461"/>
            <a:ext cx="31738766" cy="5888792"/>
          </a:xfrm>
          <a:prstGeom prst="rect">
            <a:avLst/>
          </a:prstGeom>
          <a:noFill/>
        </p:spPr>
        <p:txBody>
          <a:bodyPr wrap="square">
            <a:spAutoFit/>
          </a:bodyPr>
          <a:lstStyle/>
          <a:p>
            <a:pPr>
              <a:spcBef>
                <a:spcPts val="1000"/>
              </a:spcBef>
              <a:buClr>
                <a:schemeClr val="accent1">
                  <a:lumMod val="60000"/>
                  <a:lumOff val="40000"/>
                </a:schemeClr>
              </a:buClr>
              <a:buSzPct val="80000"/>
              <a:buFont typeface="Wingdings 3" charset="2"/>
              <a:buChar char=""/>
            </a:pPr>
            <a:r>
              <a:rPr lang="en-US" sz="7200" dirty="0">
                <a:latin typeface="+mj-lt"/>
                <a:ea typeface="+mj-ea"/>
                <a:cs typeface="+mj-cs"/>
              </a:rPr>
              <a:t>ELECTRICITY CONSUMPTION IN 2025</a:t>
            </a:r>
          </a:p>
          <a:p>
            <a:pPr>
              <a:spcBef>
                <a:spcPts val="1000"/>
              </a:spcBef>
              <a:buClr>
                <a:schemeClr val="accent1">
                  <a:lumMod val="60000"/>
                  <a:lumOff val="40000"/>
                </a:schemeClr>
              </a:buClr>
              <a:buSzPct val="80000"/>
              <a:buFont typeface="Wingdings 3" charset="2"/>
              <a:buChar char=""/>
            </a:pPr>
            <a:endParaRPr lang="en-US" sz="7200" dirty="0">
              <a:latin typeface="+mj-lt"/>
              <a:ea typeface="+mj-ea"/>
              <a:cs typeface="+mj-cs"/>
            </a:endParaRPr>
          </a:p>
          <a:p>
            <a:pPr>
              <a:spcBef>
                <a:spcPts val="1000"/>
              </a:spcBef>
              <a:buClr>
                <a:schemeClr val="accent1">
                  <a:lumMod val="60000"/>
                  <a:lumOff val="40000"/>
                </a:schemeClr>
              </a:buClr>
              <a:buSzPct val="80000"/>
              <a:buFont typeface="Wingdings 3" charset="2"/>
              <a:buChar char=""/>
            </a:pPr>
            <a:r>
              <a:rPr lang="en-US" sz="7200" dirty="0">
                <a:latin typeface="+mj-lt"/>
                <a:ea typeface="+mj-ea"/>
                <a:cs typeface="+mj-cs"/>
              </a:rPr>
              <a:t>Electricity consumption data for 2025 has been regularly monitored, analyzed, and reported in line with sustainable energy management goals.</a:t>
            </a:r>
            <a:endParaRPr lang="en-US" sz="6000" dirty="0">
              <a:latin typeface="+mj-lt"/>
              <a:ea typeface="+mj-ea"/>
              <a:cs typeface="+mj-cs"/>
            </a:endParaRPr>
          </a:p>
        </p:txBody>
      </p:sp>
      <p:pic>
        <p:nvPicPr>
          <p:cNvPr id="6" name="Resim 5">
            <a:extLst>
              <a:ext uri="{FF2B5EF4-FFF2-40B4-BE49-F238E27FC236}">
                <a16:creationId xmlns:a16="http://schemas.microsoft.com/office/drawing/2014/main" id="{6E596719-30E1-E18E-27E8-84B790E593F1}"/>
              </a:ext>
            </a:extLst>
          </p:cNvPr>
          <p:cNvPicPr>
            <a:picLocks noChangeAspect="1"/>
          </p:cNvPicPr>
          <p:nvPr/>
        </p:nvPicPr>
        <p:blipFill>
          <a:blip r:embed="rId2"/>
          <a:srcRect b="4343"/>
          <a:stretch>
            <a:fillRect/>
          </a:stretch>
        </p:blipFill>
        <p:spPr>
          <a:xfrm>
            <a:off x="546588" y="11820525"/>
            <a:ext cx="32320523" cy="7561385"/>
          </a:xfrm>
          <a:prstGeom prst="rect">
            <a:avLst/>
          </a:prstGeom>
        </p:spPr>
      </p:pic>
    </p:spTree>
    <p:extLst>
      <p:ext uri="{BB962C8B-B14F-4D97-AF65-F5344CB8AC3E}">
        <p14:creationId xmlns:p14="http://schemas.microsoft.com/office/powerpoint/2010/main" val="202622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3607-814D-5F52-0CAE-0B756CFCFD1C}"/>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B1089F35-CE9A-717A-9205-D066DB37F574}"/>
              </a:ext>
            </a:extLst>
          </p:cNvPr>
          <p:cNvSpPr txBox="1"/>
          <p:nvPr/>
        </p:nvSpPr>
        <p:spPr>
          <a:xfrm>
            <a:off x="546588" y="5286461"/>
            <a:ext cx="31738766" cy="5888792"/>
          </a:xfrm>
          <a:prstGeom prst="rect">
            <a:avLst/>
          </a:prstGeom>
          <a:noFill/>
        </p:spPr>
        <p:txBody>
          <a:bodyPr wrap="square">
            <a:spAutoFit/>
          </a:bodyPr>
          <a:lstStyle/>
          <a:p>
            <a:pPr>
              <a:spcBef>
                <a:spcPts val="1000"/>
              </a:spcBef>
              <a:buClr>
                <a:schemeClr val="accent1">
                  <a:lumMod val="60000"/>
                  <a:lumOff val="40000"/>
                </a:schemeClr>
              </a:buClr>
              <a:buSzPct val="80000"/>
              <a:buFont typeface="Wingdings 3" charset="2"/>
              <a:buChar char=""/>
            </a:pPr>
            <a:r>
              <a:rPr lang="en-US" sz="7200" dirty="0">
                <a:latin typeface="+mj-lt"/>
                <a:ea typeface="+mj-ea"/>
                <a:cs typeface="+mj-cs"/>
              </a:rPr>
              <a:t>WATER CONSUMPTION IN 2025</a:t>
            </a:r>
          </a:p>
          <a:p>
            <a:pPr>
              <a:spcBef>
                <a:spcPts val="1000"/>
              </a:spcBef>
              <a:buClr>
                <a:schemeClr val="accent1">
                  <a:lumMod val="60000"/>
                  <a:lumOff val="40000"/>
                </a:schemeClr>
              </a:buClr>
              <a:buSzPct val="80000"/>
              <a:buFont typeface="Wingdings 3" charset="2"/>
              <a:buChar char=""/>
            </a:pPr>
            <a:endParaRPr lang="en-US" sz="7200" dirty="0">
              <a:latin typeface="+mj-lt"/>
              <a:ea typeface="+mj-ea"/>
              <a:cs typeface="+mj-cs"/>
            </a:endParaRPr>
          </a:p>
          <a:p>
            <a:pPr>
              <a:spcBef>
                <a:spcPts val="1000"/>
              </a:spcBef>
              <a:buClr>
                <a:schemeClr val="accent1">
                  <a:lumMod val="60000"/>
                  <a:lumOff val="40000"/>
                </a:schemeClr>
              </a:buClr>
              <a:buSzPct val="80000"/>
              <a:buFont typeface="Wingdings 3" charset="2"/>
              <a:buChar char=""/>
            </a:pPr>
            <a:r>
              <a:rPr lang="en-US" sz="7200" dirty="0">
                <a:latin typeface="+mj-lt"/>
                <a:ea typeface="+mj-ea"/>
                <a:cs typeface="+mj-cs"/>
              </a:rPr>
              <a:t>Water consumption data for 2025 has been regularly monitored, analyzed, and reported in line with sustainable energy management goals.</a:t>
            </a:r>
            <a:endParaRPr lang="en-US" sz="6000" dirty="0">
              <a:latin typeface="+mj-lt"/>
              <a:ea typeface="+mj-ea"/>
              <a:cs typeface="+mj-cs"/>
            </a:endParaRPr>
          </a:p>
        </p:txBody>
      </p:sp>
      <p:pic>
        <p:nvPicPr>
          <p:cNvPr id="2" name="Resim 1">
            <a:extLst>
              <a:ext uri="{FF2B5EF4-FFF2-40B4-BE49-F238E27FC236}">
                <a16:creationId xmlns:a16="http://schemas.microsoft.com/office/drawing/2014/main" id="{9402FF78-23F0-F928-77D5-1604F4362DC9}"/>
              </a:ext>
            </a:extLst>
          </p:cNvPr>
          <p:cNvPicPr>
            <a:picLocks noChangeAspect="1"/>
          </p:cNvPicPr>
          <p:nvPr/>
        </p:nvPicPr>
        <p:blipFill>
          <a:blip r:embed="rId2"/>
          <a:stretch>
            <a:fillRect/>
          </a:stretch>
        </p:blipFill>
        <p:spPr>
          <a:xfrm>
            <a:off x="309066" y="12238892"/>
            <a:ext cx="31534749" cy="6383919"/>
          </a:xfrm>
          <a:prstGeom prst="rect">
            <a:avLst/>
          </a:prstGeom>
        </p:spPr>
      </p:pic>
    </p:spTree>
    <p:extLst>
      <p:ext uri="{BB962C8B-B14F-4D97-AF65-F5344CB8AC3E}">
        <p14:creationId xmlns:p14="http://schemas.microsoft.com/office/powerpoint/2010/main" val="397230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D32F307-3B66-F641-902D-EE51ABE8DF5A}"/>
              </a:ext>
            </a:extLst>
          </p:cNvPr>
          <p:cNvPicPr>
            <a:picLocks noChangeAspect="1"/>
          </p:cNvPicPr>
          <p:nvPr/>
        </p:nvPicPr>
        <p:blipFill>
          <a:blip r:embed="rId2" cstate="print">
            <a:extLst>
              <a:ext uri="{28A0092B-C50C-407E-A947-70E740481C1C}">
                <a14:useLocalDpi xmlns:a14="http://schemas.microsoft.com/office/drawing/2010/main" val="0"/>
              </a:ext>
            </a:extLst>
          </a:blip>
          <a:srcRect l="5760" t="6780" b="7095"/>
          <a:stretch>
            <a:fillRect/>
          </a:stretch>
        </p:blipFill>
        <p:spPr bwMode="auto">
          <a:xfrm>
            <a:off x="16379098" y="4839331"/>
            <a:ext cx="9932062" cy="6658160"/>
          </a:xfrm>
          <a:prstGeom prst="rect">
            <a:avLst/>
          </a:prstGeom>
          <a:ln>
            <a:noFill/>
          </a:ln>
          <a:effectLst>
            <a:softEdge rad="112500"/>
          </a:effectLst>
        </p:spPr>
      </p:pic>
      <p:sp>
        <p:nvSpPr>
          <p:cNvPr id="6" name="Metin kutusu 5">
            <a:extLst>
              <a:ext uri="{FF2B5EF4-FFF2-40B4-BE49-F238E27FC236}">
                <a16:creationId xmlns:a16="http://schemas.microsoft.com/office/drawing/2014/main" id="{05D88A9D-4A67-3179-0567-06B70383B388}"/>
              </a:ext>
            </a:extLst>
          </p:cNvPr>
          <p:cNvSpPr txBox="1"/>
          <p:nvPr/>
        </p:nvSpPr>
        <p:spPr>
          <a:xfrm>
            <a:off x="1547445" y="4300685"/>
            <a:ext cx="14278709" cy="7735451"/>
          </a:xfrm>
          <a:prstGeom prst="rect">
            <a:avLst/>
          </a:prstGeom>
          <a:noFill/>
        </p:spPr>
        <p:txBody>
          <a:bodyPr wrap="square">
            <a:spAutoFit/>
          </a:bodyPr>
          <a:lstStyle/>
          <a:p>
            <a:pPr>
              <a:spcBef>
                <a:spcPts val="1000"/>
              </a:spcBef>
              <a:buClr>
                <a:schemeClr val="accent1">
                  <a:lumMod val="60000"/>
                  <a:lumOff val="40000"/>
                </a:schemeClr>
              </a:buClr>
              <a:buSzPct val="80000"/>
              <a:buFont typeface="Wingdings 3" charset="2"/>
              <a:buChar char=""/>
            </a:pPr>
            <a:r>
              <a:rPr lang="en-US" sz="6000" dirty="0">
                <a:latin typeface="+mj-lt"/>
                <a:ea typeface="+mj-ea"/>
                <a:cs typeface="+mj-cs"/>
              </a:rPr>
              <a:t>WASTE CONSUMPTION IN 2025</a:t>
            </a:r>
          </a:p>
          <a:p>
            <a:pPr>
              <a:spcBef>
                <a:spcPts val="1000"/>
              </a:spcBef>
              <a:buClr>
                <a:schemeClr val="accent1">
                  <a:lumMod val="60000"/>
                  <a:lumOff val="40000"/>
                </a:schemeClr>
              </a:buClr>
              <a:buSzPct val="80000"/>
              <a:buFont typeface="Wingdings 3" charset="2"/>
              <a:buChar char=""/>
            </a:pPr>
            <a:endParaRPr lang="en-US" sz="6000" dirty="0">
              <a:latin typeface="+mj-lt"/>
              <a:ea typeface="+mj-ea"/>
              <a:cs typeface="+mj-cs"/>
            </a:endParaRPr>
          </a:p>
          <a:p>
            <a:pPr>
              <a:spcBef>
                <a:spcPts val="1000"/>
              </a:spcBef>
              <a:buClr>
                <a:schemeClr val="accent1">
                  <a:lumMod val="60000"/>
                  <a:lumOff val="40000"/>
                </a:schemeClr>
              </a:buClr>
              <a:buSzPct val="80000"/>
              <a:buFont typeface="Wingdings 3" charset="2"/>
              <a:buChar char=""/>
            </a:pPr>
            <a:r>
              <a:rPr lang="en-US" sz="6000" dirty="0">
                <a:latin typeface="+mj-lt"/>
                <a:ea typeface="+mj-ea"/>
                <a:cs typeface="+mj-cs"/>
              </a:rPr>
              <a:t>The amount of waste generated within the scope of our waste management plan is regularly monitored and recorded in coordination with our environmental consulting firm.</a:t>
            </a:r>
          </a:p>
        </p:txBody>
      </p:sp>
      <p:pic>
        <p:nvPicPr>
          <p:cNvPr id="7" name="Resim 6">
            <a:extLst>
              <a:ext uri="{FF2B5EF4-FFF2-40B4-BE49-F238E27FC236}">
                <a16:creationId xmlns:a16="http://schemas.microsoft.com/office/drawing/2014/main" id="{0B4717C5-E17A-0D55-AF3C-006241060E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5721508" y="5386331"/>
            <a:ext cx="7022359" cy="5267135"/>
          </a:xfrm>
          <a:prstGeom prst="rect">
            <a:avLst/>
          </a:prstGeom>
          <a:ln>
            <a:noFill/>
          </a:ln>
          <a:effectLst>
            <a:softEdge rad="112500"/>
          </a:effectLst>
        </p:spPr>
      </p:pic>
      <p:pic>
        <p:nvPicPr>
          <p:cNvPr id="8" name="Resim 7">
            <a:extLst>
              <a:ext uri="{FF2B5EF4-FFF2-40B4-BE49-F238E27FC236}">
                <a16:creationId xmlns:a16="http://schemas.microsoft.com/office/drawing/2014/main" id="{58D88314-6787-BDC5-66A2-FE2BDD71AA3E}"/>
              </a:ext>
            </a:extLst>
          </p:cNvPr>
          <p:cNvPicPr>
            <a:picLocks noChangeAspect="1"/>
          </p:cNvPicPr>
          <p:nvPr/>
        </p:nvPicPr>
        <p:blipFill>
          <a:blip r:embed="rId4"/>
          <a:stretch>
            <a:fillRect/>
          </a:stretch>
        </p:blipFill>
        <p:spPr>
          <a:xfrm>
            <a:off x="1547445" y="12109972"/>
            <a:ext cx="30318810" cy="10373202"/>
          </a:xfrm>
          <a:prstGeom prst="rect">
            <a:avLst/>
          </a:prstGeom>
        </p:spPr>
      </p:pic>
    </p:spTree>
    <p:extLst>
      <p:ext uri="{BB962C8B-B14F-4D97-AF65-F5344CB8AC3E}">
        <p14:creationId xmlns:p14="http://schemas.microsoft.com/office/powerpoint/2010/main" val="185282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16FE9196-363A-9EE9-5ED5-475ECBAF224A}"/>
              </a:ext>
            </a:extLst>
          </p:cNvPr>
          <p:cNvSpPr/>
          <p:nvPr/>
        </p:nvSpPr>
        <p:spPr>
          <a:xfrm>
            <a:off x="0" y="0"/>
            <a:ext cx="3798277" cy="2364105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2" name="Dikdörtgen 1">
            <a:extLst>
              <a:ext uri="{FF2B5EF4-FFF2-40B4-BE49-F238E27FC236}">
                <a16:creationId xmlns:a16="http://schemas.microsoft.com/office/drawing/2014/main" id="{6EC2DDC6-504B-9D17-8A3A-6B495895BE8D}"/>
              </a:ext>
            </a:extLst>
          </p:cNvPr>
          <p:cNvSpPr/>
          <p:nvPr/>
        </p:nvSpPr>
        <p:spPr>
          <a:xfrm>
            <a:off x="0" y="0"/>
            <a:ext cx="4149969" cy="236410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metin, yazı tipi, logo, tasarım içeren bir resim&#10;&#10;Açıklama otomatik olarak oluşturuldu">
            <a:extLst>
              <a:ext uri="{FF2B5EF4-FFF2-40B4-BE49-F238E27FC236}">
                <a16:creationId xmlns:a16="http://schemas.microsoft.com/office/drawing/2014/main" id="{CBA803DD-0574-1184-5969-36E51F9D1417}"/>
              </a:ext>
            </a:extLst>
          </p:cNvPr>
          <p:cNvPicPr>
            <a:picLocks noChangeAspect="1"/>
          </p:cNvPicPr>
          <p:nvPr/>
        </p:nvPicPr>
        <p:blipFill>
          <a:blip r:embed="rId2"/>
          <a:stretch>
            <a:fillRect/>
          </a:stretch>
        </p:blipFill>
        <p:spPr>
          <a:xfrm>
            <a:off x="7983416" y="10122473"/>
            <a:ext cx="19754352" cy="11985069"/>
          </a:xfrm>
          <a:prstGeom prst="rect">
            <a:avLst/>
          </a:prstGeom>
          <a:ln>
            <a:noFill/>
          </a:ln>
          <a:effectLst>
            <a:softEdge rad="112500"/>
          </a:effectLst>
        </p:spPr>
      </p:pic>
      <p:sp>
        <p:nvSpPr>
          <p:cNvPr id="4" name="Metin kutusu 3">
            <a:extLst>
              <a:ext uri="{FF2B5EF4-FFF2-40B4-BE49-F238E27FC236}">
                <a16:creationId xmlns:a16="http://schemas.microsoft.com/office/drawing/2014/main" id="{3479332A-750F-57BC-68DD-C2650881C5AE}"/>
              </a:ext>
            </a:extLst>
          </p:cNvPr>
          <p:cNvSpPr txBox="1"/>
          <p:nvPr/>
        </p:nvSpPr>
        <p:spPr>
          <a:xfrm>
            <a:off x="5627077" y="6175845"/>
            <a:ext cx="25884554" cy="1938992"/>
          </a:xfrm>
          <a:prstGeom prst="rect">
            <a:avLst/>
          </a:prstGeom>
          <a:noFill/>
        </p:spPr>
        <p:txBody>
          <a:bodyPr wrap="square">
            <a:spAutoFit/>
          </a:bodyPr>
          <a:lstStyle/>
          <a:p>
            <a:pPr algn="just"/>
            <a:r>
              <a:rPr lang="en-US" sz="6000" dirty="0">
                <a:latin typeface="+mj-lt"/>
              </a:rPr>
              <a:t>The aim was to increase employee awareness by using informative stickers and visual guidance in relevant areas throughout the facility.</a:t>
            </a:r>
            <a:endParaRPr lang="tr-TR" sz="6000" dirty="0">
              <a:solidFill>
                <a:schemeClr val="tx1">
                  <a:lumMod val="95000"/>
                </a:schemeClr>
              </a:solidFill>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9202997"/>
            <a:ext cx="11063936" cy="14438053"/>
          </a:xfrm>
          <a:prstGeom prst="rect">
            <a:avLst/>
          </a:prstGeom>
        </p:spPr>
      </p:pic>
      <p:pic>
        <p:nvPicPr>
          <p:cNvPr id="14" name="Picture 1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16" name="Oval 1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18" name="Picture 1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20" name="Picture 1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85484" y="21014266"/>
            <a:ext cx="2723452" cy="2626784"/>
          </a:xfrm>
          <a:prstGeom prst="rect">
            <a:avLst/>
          </a:prstGeom>
        </p:spPr>
      </p:pic>
      <p:sp>
        <p:nvSpPr>
          <p:cNvPr id="22" name="Rectangle 2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7" name="Metin kutusu 6">
            <a:extLst>
              <a:ext uri="{FF2B5EF4-FFF2-40B4-BE49-F238E27FC236}">
                <a16:creationId xmlns:a16="http://schemas.microsoft.com/office/drawing/2014/main" id="{F11A4892-4AF1-D308-21CA-5DADF4122B49}"/>
              </a:ext>
            </a:extLst>
          </p:cNvPr>
          <p:cNvSpPr txBox="1"/>
          <p:nvPr/>
        </p:nvSpPr>
        <p:spPr>
          <a:xfrm>
            <a:off x="6297830" y="14042879"/>
            <a:ext cx="20391211" cy="287746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p>
            <a:r>
              <a:rPr lang="en-US" sz="5400" b="1" dirty="0">
                <a:solidFill>
                  <a:srgbClr val="00B050"/>
                </a:solidFill>
                <a:effectLst>
                  <a:outerShdw blurRad="38100" dist="38100" dir="2700000" algn="tl">
                    <a:srgbClr val="000000">
                      <a:alpha val="43137"/>
                    </a:srgbClr>
                  </a:outerShdw>
                </a:effectLst>
              </a:rPr>
              <a:t>From the Ottoman Era to the Present Day</a:t>
            </a:r>
          </a:p>
          <a:p>
            <a:endParaRPr lang="en-US" sz="5400" b="1" dirty="0">
              <a:solidFill>
                <a:srgbClr val="00B050"/>
              </a:solidFill>
              <a:effectLst>
                <a:outerShdw blurRad="38100" dist="38100" dir="2700000" algn="tl">
                  <a:srgbClr val="000000">
                    <a:alpha val="43137"/>
                  </a:srgbClr>
                </a:outerShdw>
              </a:effectLst>
            </a:endParaRPr>
          </a:p>
          <a:p>
            <a:r>
              <a:rPr lang="en-US" sz="5400" b="1" dirty="0">
                <a:solidFill>
                  <a:srgbClr val="00B050"/>
                </a:solidFill>
                <a:effectLst>
                  <a:outerShdw blurRad="38100" dist="38100" dir="2700000" algn="tl">
                    <a:srgbClr val="000000">
                      <a:alpha val="43137"/>
                    </a:srgbClr>
                  </a:outerShdw>
                </a:effectLst>
              </a:rPr>
              <a:t>Turkish Bath Culture</a:t>
            </a:r>
          </a:p>
        </p:txBody>
      </p:sp>
      <p:pic>
        <p:nvPicPr>
          <p:cNvPr id="5" name="Resim 4" descr="duvar, iç mekan, banyo, tuvalet, boru tesisatı bağlantı parçası içeren bir resim&#10;&#10;Açıklama otomatik olarak oluşturuldu">
            <a:extLst>
              <a:ext uri="{FF2B5EF4-FFF2-40B4-BE49-F238E27FC236}">
                <a16:creationId xmlns:a16="http://schemas.microsoft.com/office/drawing/2014/main" id="{7BD698B4-A832-15A4-CF64-47706EE172EC}"/>
              </a:ext>
            </a:extLst>
          </p:cNvPr>
          <p:cNvPicPr>
            <a:picLocks noChangeAspect="1"/>
          </p:cNvPicPr>
          <p:nvPr/>
        </p:nvPicPr>
        <p:blipFill rotWithShape="1">
          <a:blip r:embed="rId7"/>
          <a:srcRect l="6750" r="17163"/>
          <a:stretch/>
        </p:blipFill>
        <p:spPr>
          <a:xfrm>
            <a:off x="6210681" y="1384557"/>
            <a:ext cx="20478360" cy="12447991"/>
          </a:xfrm>
          <a:prstGeom prst="rect">
            <a:avLst/>
          </a:prstGeom>
          <a:effectLst>
            <a:outerShdw blurRad="50800" dist="50800" dir="5400000" algn="tl" rotWithShape="0">
              <a:prstClr val="black">
                <a:alpha val="43000"/>
              </a:prstClr>
            </a:outerShdw>
          </a:effectLst>
        </p:spPr>
      </p:pic>
      <p:sp>
        <p:nvSpPr>
          <p:cNvPr id="3" name="Metin kutusu 2">
            <a:extLst>
              <a:ext uri="{FF2B5EF4-FFF2-40B4-BE49-F238E27FC236}">
                <a16:creationId xmlns:a16="http://schemas.microsoft.com/office/drawing/2014/main" id="{37412D10-BCD7-5CF8-0341-3B23F996576E}"/>
              </a:ext>
            </a:extLst>
          </p:cNvPr>
          <p:cNvSpPr txBox="1"/>
          <p:nvPr/>
        </p:nvSpPr>
        <p:spPr>
          <a:xfrm>
            <a:off x="1946313" y="18793460"/>
            <a:ext cx="30303872" cy="1938992"/>
          </a:xfrm>
          <a:prstGeom prst="rect">
            <a:avLst/>
          </a:prstGeom>
          <a:noFill/>
        </p:spPr>
        <p:txBody>
          <a:bodyPr wrap="square">
            <a:spAutoFit/>
          </a:bodyPr>
          <a:lstStyle/>
          <a:p>
            <a:r>
              <a:rPr lang="en-US" sz="6000" dirty="0"/>
              <a:t>The facility includes a traditional Turkish bath, which is available as part of the social and relaxation areas.</a:t>
            </a:r>
            <a:endParaRPr lang="tr-TR" sz="6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FE47D5A6-65BC-78CF-CD11-8E9A265CD3B3}"/>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9E61277-52EF-C3E3-621A-EA33C6C4665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9202997"/>
            <a:ext cx="11063936" cy="14438053"/>
          </a:xfrm>
          <a:prstGeom prst="rect">
            <a:avLst/>
          </a:prstGeom>
        </p:spPr>
      </p:pic>
      <p:pic>
        <p:nvPicPr>
          <p:cNvPr id="14" name="Picture 13">
            <a:extLst>
              <a:ext uri="{FF2B5EF4-FFF2-40B4-BE49-F238E27FC236}">
                <a16:creationId xmlns:a16="http://schemas.microsoft.com/office/drawing/2014/main" id="{C4DF424E-270E-8448-AF88-D54D382D3A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16" name="Oval 15">
            <a:extLst>
              <a:ext uri="{FF2B5EF4-FFF2-40B4-BE49-F238E27FC236}">
                <a16:creationId xmlns:a16="http://schemas.microsoft.com/office/drawing/2014/main" id="{080FDFC0-19C5-2237-C638-3C61994B6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18" name="Picture 17">
            <a:extLst>
              <a:ext uri="{FF2B5EF4-FFF2-40B4-BE49-F238E27FC236}">
                <a16:creationId xmlns:a16="http://schemas.microsoft.com/office/drawing/2014/main" id="{E661E5ED-34BB-679F-5CC5-212D9AFFFA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20" name="Picture 19">
            <a:extLst>
              <a:ext uri="{FF2B5EF4-FFF2-40B4-BE49-F238E27FC236}">
                <a16:creationId xmlns:a16="http://schemas.microsoft.com/office/drawing/2014/main" id="{CA87EB56-C18E-F420-A8D0-85E537578B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85484" y="21014266"/>
            <a:ext cx="2723452" cy="2626784"/>
          </a:xfrm>
          <a:prstGeom prst="rect">
            <a:avLst/>
          </a:prstGeom>
        </p:spPr>
      </p:pic>
      <p:sp>
        <p:nvSpPr>
          <p:cNvPr id="22" name="Rectangle 21">
            <a:extLst>
              <a:ext uri="{FF2B5EF4-FFF2-40B4-BE49-F238E27FC236}">
                <a16:creationId xmlns:a16="http://schemas.microsoft.com/office/drawing/2014/main" id="{2A3CF26B-1816-B55C-9262-0ED83CD9C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Metin kutusu 2">
            <a:extLst>
              <a:ext uri="{FF2B5EF4-FFF2-40B4-BE49-F238E27FC236}">
                <a16:creationId xmlns:a16="http://schemas.microsoft.com/office/drawing/2014/main" id="{CF909AEE-B764-C9A2-729A-90793F586755}"/>
              </a:ext>
            </a:extLst>
          </p:cNvPr>
          <p:cNvSpPr txBox="1"/>
          <p:nvPr/>
        </p:nvSpPr>
        <p:spPr>
          <a:xfrm>
            <a:off x="1946313" y="19775958"/>
            <a:ext cx="30303872" cy="2862322"/>
          </a:xfrm>
          <a:prstGeom prst="rect">
            <a:avLst/>
          </a:prstGeom>
          <a:noFill/>
        </p:spPr>
        <p:txBody>
          <a:bodyPr wrap="square">
            <a:spAutoFit/>
          </a:bodyPr>
          <a:lstStyle/>
          <a:p>
            <a:r>
              <a:rPr lang="en-US" sz="6000" dirty="0"/>
              <a:t>Throughout the facility, antique and ethnographic objects reflecting Turkish culture are displayed with the aim of preserving cultural heritage and strengthening spatial identity.</a:t>
            </a:r>
            <a:endParaRPr lang="tr-TR" sz="6000" dirty="0"/>
          </a:p>
        </p:txBody>
      </p:sp>
      <p:pic>
        <p:nvPicPr>
          <p:cNvPr id="2" name="Resim 1">
            <a:extLst>
              <a:ext uri="{FF2B5EF4-FFF2-40B4-BE49-F238E27FC236}">
                <a16:creationId xmlns:a16="http://schemas.microsoft.com/office/drawing/2014/main" id="{A60F0E09-C236-A1E6-4F87-8603C9F0E25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46313" y="1474459"/>
            <a:ext cx="5551307" cy="7401743"/>
          </a:xfrm>
          <a:prstGeom prst="rect">
            <a:avLst/>
          </a:prstGeom>
          <a:noFill/>
          <a:ln>
            <a:noFill/>
          </a:ln>
        </p:spPr>
      </p:pic>
      <p:pic>
        <p:nvPicPr>
          <p:cNvPr id="4" name="Resim 3">
            <a:extLst>
              <a:ext uri="{FF2B5EF4-FFF2-40B4-BE49-F238E27FC236}">
                <a16:creationId xmlns:a16="http://schemas.microsoft.com/office/drawing/2014/main" id="{53A6A21C-4495-FFCA-7D71-EFA7CDEC440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5205" y="7985466"/>
            <a:ext cx="6448731" cy="8598308"/>
          </a:xfrm>
          <a:prstGeom prst="rect">
            <a:avLst/>
          </a:prstGeom>
          <a:noFill/>
          <a:ln>
            <a:noFill/>
          </a:ln>
        </p:spPr>
      </p:pic>
      <p:pic>
        <p:nvPicPr>
          <p:cNvPr id="6" name="Resim 5">
            <a:extLst>
              <a:ext uri="{FF2B5EF4-FFF2-40B4-BE49-F238E27FC236}">
                <a16:creationId xmlns:a16="http://schemas.microsoft.com/office/drawing/2014/main" id="{FEF6ED53-DCCB-09CD-0BC8-3A0EEBBDED9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0964" y="2811927"/>
            <a:ext cx="5551307" cy="7401743"/>
          </a:xfrm>
          <a:prstGeom prst="rect">
            <a:avLst/>
          </a:prstGeom>
          <a:noFill/>
          <a:ln>
            <a:noFill/>
          </a:ln>
        </p:spPr>
      </p:pic>
      <p:pic>
        <p:nvPicPr>
          <p:cNvPr id="8" name="Resim 7">
            <a:extLst>
              <a:ext uri="{FF2B5EF4-FFF2-40B4-BE49-F238E27FC236}">
                <a16:creationId xmlns:a16="http://schemas.microsoft.com/office/drawing/2014/main" id="{61BB245C-71DD-0AE4-8BE5-A98B2E62A67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52390" y="9805552"/>
            <a:ext cx="5699457" cy="8484262"/>
          </a:xfrm>
          <a:prstGeom prst="rect">
            <a:avLst/>
          </a:prstGeom>
          <a:noFill/>
          <a:ln>
            <a:noFill/>
          </a:ln>
        </p:spPr>
      </p:pic>
      <p:pic>
        <p:nvPicPr>
          <p:cNvPr id="9" name="Resim 8">
            <a:extLst>
              <a:ext uri="{FF2B5EF4-FFF2-40B4-BE49-F238E27FC236}">
                <a16:creationId xmlns:a16="http://schemas.microsoft.com/office/drawing/2014/main" id="{33E58A2B-F5E4-9997-4C92-94FAE1F81FB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34018" y="4675612"/>
            <a:ext cx="4473601" cy="5962860"/>
          </a:xfrm>
          <a:prstGeom prst="rect">
            <a:avLst/>
          </a:prstGeom>
          <a:noFill/>
          <a:ln>
            <a:noFill/>
          </a:ln>
        </p:spPr>
      </p:pic>
      <p:pic>
        <p:nvPicPr>
          <p:cNvPr id="10" name="Resim 9">
            <a:extLst>
              <a:ext uri="{FF2B5EF4-FFF2-40B4-BE49-F238E27FC236}">
                <a16:creationId xmlns:a16="http://schemas.microsoft.com/office/drawing/2014/main" id="{B4C9EC83-6ED0-B9D6-375E-5211B8E3483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634431" y="878111"/>
            <a:ext cx="8408670" cy="11211560"/>
          </a:xfrm>
          <a:prstGeom prst="rect">
            <a:avLst/>
          </a:prstGeom>
          <a:noFill/>
          <a:ln>
            <a:noFill/>
          </a:ln>
        </p:spPr>
      </p:pic>
      <p:pic>
        <p:nvPicPr>
          <p:cNvPr id="13" name="Resim 12">
            <a:extLst>
              <a:ext uri="{FF2B5EF4-FFF2-40B4-BE49-F238E27FC236}">
                <a16:creationId xmlns:a16="http://schemas.microsoft.com/office/drawing/2014/main" id="{88BE8766-1A5F-C53C-DED1-DC17CA0DEB7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124661" y="5712248"/>
            <a:ext cx="7015764" cy="10520165"/>
          </a:xfrm>
          <a:prstGeom prst="rect">
            <a:avLst/>
          </a:prstGeom>
          <a:noFill/>
          <a:ln>
            <a:noFill/>
          </a:ln>
        </p:spPr>
      </p:pic>
      <p:pic>
        <p:nvPicPr>
          <p:cNvPr id="15" name="Resim 14">
            <a:extLst>
              <a:ext uri="{FF2B5EF4-FFF2-40B4-BE49-F238E27FC236}">
                <a16:creationId xmlns:a16="http://schemas.microsoft.com/office/drawing/2014/main" id="{A94616E5-06EE-C602-AD4D-623326DF3BF3}"/>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3856" y="8604393"/>
            <a:ext cx="3924276" cy="5393836"/>
          </a:xfrm>
          <a:prstGeom prst="rect">
            <a:avLst/>
          </a:prstGeom>
          <a:noFill/>
          <a:ln>
            <a:noFill/>
          </a:ln>
        </p:spPr>
      </p:pic>
      <p:pic>
        <p:nvPicPr>
          <p:cNvPr id="17" name="Resim 16">
            <a:extLst>
              <a:ext uri="{FF2B5EF4-FFF2-40B4-BE49-F238E27FC236}">
                <a16:creationId xmlns:a16="http://schemas.microsoft.com/office/drawing/2014/main" id="{3C29A980-267E-F4A9-D594-F8531427800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006083" y="9712412"/>
            <a:ext cx="6865102" cy="9150903"/>
          </a:xfrm>
          <a:prstGeom prst="rect">
            <a:avLst/>
          </a:prstGeom>
          <a:noFill/>
          <a:ln>
            <a:noFill/>
          </a:ln>
        </p:spPr>
      </p:pic>
      <p:pic>
        <p:nvPicPr>
          <p:cNvPr id="19" name="Resim 18">
            <a:extLst>
              <a:ext uri="{FF2B5EF4-FFF2-40B4-BE49-F238E27FC236}">
                <a16:creationId xmlns:a16="http://schemas.microsoft.com/office/drawing/2014/main" id="{CC844858-64FC-1538-543D-1B16C4B6E5A1}"/>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717121" y="8312954"/>
            <a:ext cx="4480762" cy="5974909"/>
          </a:xfrm>
          <a:prstGeom prst="rect">
            <a:avLst/>
          </a:prstGeom>
          <a:noFill/>
          <a:ln>
            <a:noFill/>
          </a:ln>
        </p:spPr>
      </p:pic>
    </p:spTree>
    <p:extLst>
      <p:ext uri="{BB962C8B-B14F-4D97-AF65-F5344CB8AC3E}">
        <p14:creationId xmlns:p14="http://schemas.microsoft.com/office/powerpoint/2010/main" val="36537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9202997"/>
            <a:ext cx="11063936" cy="14438053"/>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85484" y="21014266"/>
            <a:ext cx="2723452" cy="2626784"/>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4" name="Metin kutusu 3">
            <a:extLst>
              <a:ext uri="{FF2B5EF4-FFF2-40B4-BE49-F238E27FC236}">
                <a16:creationId xmlns:a16="http://schemas.microsoft.com/office/drawing/2014/main" id="{CC4AD084-F011-3549-76C6-748554BC2085}"/>
              </a:ext>
            </a:extLst>
          </p:cNvPr>
          <p:cNvSpPr txBox="1"/>
          <p:nvPr/>
        </p:nvSpPr>
        <p:spPr>
          <a:xfrm>
            <a:off x="12899162" y="6916997"/>
            <a:ext cx="18739435" cy="12531588"/>
          </a:xfrm>
          <a:prstGeom prst="rect">
            <a:avLst/>
          </a:prstGeom>
        </p:spPr>
        <p:txBody>
          <a:bodyPr vert="horz" lIns="91440" tIns="45720" rIns="91440" bIns="45720" rtlCol="0" anchor="b">
            <a:normAutofit/>
          </a:bodyPr>
          <a:lstStyle/>
          <a:p>
            <a:pPr>
              <a:spcBef>
                <a:spcPct val="0"/>
              </a:spcBef>
              <a:spcAft>
                <a:spcPts val="600"/>
              </a:spcAft>
            </a:pPr>
            <a:r>
              <a:rPr lang="en-US" sz="7200" dirty="0">
                <a:solidFill>
                  <a:schemeClr val="tx2"/>
                </a:solidFill>
                <a:latin typeface="+mj-lt"/>
                <a:ea typeface="+mj-ea"/>
                <a:cs typeface="+mj-cs"/>
              </a:rPr>
              <a:t>THE PLANTS WE USE IN LANDSCAPING ARE DROUGHT-RESISTANT PLANTS THAT REQUIRE LITTLE WATERING. IN THIS WAY, WE ALSO DRAW ATTENTION TO WATER CONSERVATION.</a:t>
            </a:r>
          </a:p>
          <a:p>
            <a:pPr>
              <a:spcBef>
                <a:spcPct val="0"/>
              </a:spcBef>
              <a:spcAft>
                <a:spcPts val="600"/>
              </a:spcAft>
            </a:pPr>
            <a:endParaRPr lang="en-US" sz="7200" dirty="0">
              <a:solidFill>
                <a:schemeClr val="tx2"/>
              </a:solidFill>
              <a:latin typeface="+mj-lt"/>
              <a:ea typeface="+mj-ea"/>
              <a:cs typeface="+mj-cs"/>
            </a:endParaRPr>
          </a:p>
          <a:p>
            <a:pPr>
              <a:spcBef>
                <a:spcPct val="0"/>
              </a:spcBef>
              <a:spcAft>
                <a:spcPts val="600"/>
              </a:spcAft>
            </a:pPr>
            <a:r>
              <a:rPr lang="en-US" sz="7200" dirty="0">
                <a:solidFill>
                  <a:schemeClr val="tx2"/>
                </a:solidFill>
                <a:latin typeface="+mj-lt"/>
                <a:ea typeface="+mj-ea"/>
                <a:cs typeface="+mj-cs"/>
              </a:rPr>
              <a:t>Areca Palm</a:t>
            </a:r>
          </a:p>
          <a:p>
            <a:pPr>
              <a:spcBef>
                <a:spcPct val="0"/>
              </a:spcBef>
              <a:spcAft>
                <a:spcPts val="600"/>
              </a:spcAft>
            </a:pPr>
            <a:r>
              <a:rPr lang="en-US" sz="7200" dirty="0">
                <a:solidFill>
                  <a:schemeClr val="tx2"/>
                </a:solidFill>
                <a:latin typeface="+mj-lt"/>
                <a:ea typeface="+mj-ea"/>
                <a:cs typeface="+mj-cs"/>
              </a:rPr>
              <a:t>Geranium</a:t>
            </a:r>
          </a:p>
          <a:p>
            <a:pPr>
              <a:spcBef>
                <a:spcPct val="0"/>
              </a:spcBef>
              <a:spcAft>
                <a:spcPts val="600"/>
              </a:spcAft>
            </a:pPr>
            <a:r>
              <a:rPr lang="en-US" sz="7200" dirty="0">
                <a:solidFill>
                  <a:schemeClr val="tx2"/>
                </a:solidFill>
                <a:latin typeface="+mj-lt"/>
                <a:ea typeface="+mj-ea"/>
                <a:cs typeface="+mj-cs"/>
              </a:rPr>
              <a:t>Dwarf Pine</a:t>
            </a:r>
          </a:p>
          <a:p>
            <a:pPr>
              <a:spcBef>
                <a:spcPct val="0"/>
              </a:spcBef>
              <a:spcAft>
                <a:spcPts val="600"/>
              </a:spcAft>
            </a:pPr>
            <a:r>
              <a:rPr lang="en-US" sz="7200" dirty="0">
                <a:solidFill>
                  <a:schemeClr val="tx2"/>
                </a:solidFill>
                <a:latin typeface="+mj-lt"/>
                <a:ea typeface="+mj-ea"/>
                <a:cs typeface="+mj-cs"/>
              </a:rPr>
              <a:t>Rosette Flower...</a:t>
            </a:r>
          </a:p>
        </p:txBody>
      </p:sp>
      <p:pic>
        <p:nvPicPr>
          <p:cNvPr id="6" name="Picture 5" descr="Açılmış nilüfer çiçeği">
            <a:extLst>
              <a:ext uri="{FF2B5EF4-FFF2-40B4-BE49-F238E27FC236}">
                <a16:creationId xmlns:a16="http://schemas.microsoft.com/office/drawing/2014/main" id="{4F5D2B7D-72C7-80C8-8D2A-8FBE077951FF}"/>
              </a:ext>
            </a:extLst>
          </p:cNvPr>
          <p:cNvPicPr>
            <a:picLocks noChangeAspect="1"/>
          </p:cNvPicPr>
          <p:nvPr/>
        </p:nvPicPr>
        <p:blipFill rotWithShape="1">
          <a:blip r:embed="rId7"/>
          <a:srcRect l="5979" r="62612"/>
          <a:stretch/>
        </p:blipFill>
        <p:spPr>
          <a:xfrm>
            <a:off x="20" y="10"/>
            <a:ext cx="11124039" cy="23641040"/>
          </a:xfrm>
          <a:prstGeom prst="rect">
            <a:avLst/>
          </a:prstGeom>
        </p:spPr>
      </p:pic>
    </p:spTree>
    <p:extLst>
      <p:ext uri="{BB962C8B-B14F-4D97-AF65-F5344CB8AC3E}">
        <p14:creationId xmlns:p14="http://schemas.microsoft.com/office/powerpoint/2010/main" val="175604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9202997"/>
            <a:ext cx="11063936" cy="14438053"/>
          </a:xfrm>
          <a:prstGeom prst="rect">
            <a:avLst/>
          </a:prstGeom>
        </p:spPr>
      </p:pic>
      <p:pic>
        <p:nvPicPr>
          <p:cNvPr id="51" name="Picture 50">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53" name="Oval 52">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55" name="Picture 54">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57" name="Picture 56">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94073" y="21014266"/>
            <a:ext cx="2723452" cy="2626784"/>
          </a:xfrm>
          <a:prstGeom prst="rect">
            <a:avLst/>
          </a:prstGeom>
        </p:spPr>
      </p:pic>
      <p:sp>
        <p:nvSpPr>
          <p:cNvPr id="59" name="Rectangle 58">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5" name="Resim 4" descr="bina, gökyüzü, dış mekan, otel içeren bir resim&#10;&#10;Açıklama otomatik olarak oluşturuldu">
            <a:extLst>
              <a:ext uri="{FF2B5EF4-FFF2-40B4-BE49-F238E27FC236}">
                <a16:creationId xmlns:a16="http://schemas.microsoft.com/office/drawing/2014/main" id="{E074CA90-AD5D-B329-7E6D-A28A32C1AE8E}"/>
              </a:ext>
            </a:extLst>
          </p:cNvPr>
          <p:cNvPicPr>
            <a:picLocks noChangeAspect="1"/>
          </p:cNvPicPr>
          <p:nvPr/>
        </p:nvPicPr>
        <p:blipFill rotWithShape="1">
          <a:blip r:embed="rId7">
            <a:alphaModFix/>
          </a:blip>
          <a:srcRect t="14865" b="4961"/>
          <a:stretch/>
        </p:blipFill>
        <p:spPr>
          <a:xfrm>
            <a:off x="20" y="0"/>
            <a:ext cx="33413680" cy="23641040"/>
          </a:xfrm>
          <a:prstGeom prst="rect">
            <a:avLst/>
          </a:prstGeom>
        </p:spPr>
      </p:pic>
      <p:sp>
        <p:nvSpPr>
          <p:cNvPr id="61" name="Rectangle 60">
            <a:extLst>
              <a:ext uri="{FF2B5EF4-FFF2-40B4-BE49-F238E27FC236}">
                <a16:creationId xmlns:a16="http://schemas.microsoft.com/office/drawing/2014/main" id="{529DF628-3DC1-41BF-9730-E680D7FC2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190181" y="0"/>
            <a:ext cx="21295468"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3" name="Rectangle 62">
            <a:extLst>
              <a:ext uri="{FF2B5EF4-FFF2-40B4-BE49-F238E27FC236}">
                <a16:creationId xmlns:a16="http://schemas.microsoft.com/office/drawing/2014/main" id="{623695FD-17A6-460C-AFB4-A56F8DFB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188767" y="4465531"/>
            <a:ext cx="21301234" cy="19175519"/>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4" name="Metin kutusu 2">
            <a:extLst>
              <a:ext uri="{FF2B5EF4-FFF2-40B4-BE49-F238E27FC236}">
                <a16:creationId xmlns:a16="http://schemas.microsoft.com/office/drawing/2014/main" id="{8C83C956-FBD9-849A-2A1E-A47990008353}"/>
              </a:ext>
            </a:extLst>
          </p:cNvPr>
          <p:cNvGraphicFramePr/>
          <p:nvPr>
            <p:extLst>
              <p:ext uri="{D42A27DB-BD31-4B8C-83A1-F6EECF244321}">
                <p14:modId xmlns:p14="http://schemas.microsoft.com/office/powerpoint/2010/main" val="509510712"/>
              </p:ext>
            </p:extLst>
          </p:nvPr>
        </p:nvGraphicFramePr>
        <p:xfrm>
          <a:off x="9570076" y="4990888"/>
          <a:ext cx="17972802" cy="165487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5" descr="Sarı arka plan üzerinde ünlem işareti">
            <a:extLst>
              <a:ext uri="{FF2B5EF4-FFF2-40B4-BE49-F238E27FC236}">
                <a16:creationId xmlns:a16="http://schemas.microsoft.com/office/drawing/2014/main" id="{43D882EC-A606-D920-C128-1C4714CE49F2}"/>
              </a:ext>
            </a:extLst>
          </p:cNvPr>
          <p:cNvPicPr>
            <a:picLocks noChangeAspect="1"/>
          </p:cNvPicPr>
          <p:nvPr/>
        </p:nvPicPr>
        <p:blipFill rotWithShape="1">
          <a:blip r:embed="rId3"/>
          <a:srcRect l="29965" r="17047" b="-1"/>
          <a:stretch/>
        </p:blipFill>
        <p:spPr>
          <a:xfrm>
            <a:off x="-5" y="10"/>
            <a:ext cx="16702483" cy="23641040"/>
          </a:xfrm>
          <a:prstGeom prst="rect">
            <a:avLst/>
          </a:prstGeom>
        </p:spPr>
      </p:pic>
      <p:sp>
        <p:nvSpPr>
          <p:cNvPr id="4" name="Metin kutusu 3">
            <a:extLst>
              <a:ext uri="{FF2B5EF4-FFF2-40B4-BE49-F238E27FC236}">
                <a16:creationId xmlns:a16="http://schemas.microsoft.com/office/drawing/2014/main" id="{7594704F-8DF6-855B-ABB1-BD3958714FF8}"/>
              </a:ext>
            </a:extLst>
          </p:cNvPr>
          <p:cNvSpPr txBox="1"/>
          <p:nvPr/>
        </p:nvSpPr>
        <p:spPr>
          <a:xfrm>
            <a:off x="17098086" y="3102221"/>
            <a:ext cx="16702476" cy="20046460"/>
          </a:xfrm>
          <a:prstGeom prst="rect">
            <a:avLst/>
          </a:prstGeom>
        </p:spPr>
        <p:txBody>
          <a:bodyPr vert="horz" lIns="91440" tIns="45720" rIns="91440" bIns="45720" rtlCol="0">
            <a:normAutofit/>
          </a:bodyPr>
          <a:lstStyle/>
          <a:p>
            <a:pPr marL="73660" indent="-544195">
              <a:spcBef>
                <a:spcPts val="1000"/>
              </a:spcBef>
              <a:buClr>
                <a:schemeClr val="bg2">
                  <a:lumMod val="40000"/>
                  <a:lumOff val="60000"/>
                </a:schemeClr>
              </a:buClr>
              <a:buSzPct val="80000"/>
              <a:buFont typeface="Wingdings 3" charset="2"/>
              <a:buChar char=""/>
            </a:pPr>
            <a:endParaRPr lang="tr-TR" sz="4400" dirty="0">
              <a:ln>
                <a:noFill/>
              </a:ln>
              <a:effectLst>
                <a:outerShdw blurRad="38100" dist="19050" dir="2700000" algn="tl">
                  <a:schemeClr val="dk1">
                    <a:alpha val="40000"/>
                  </a:schemeClr>
                </a:outerShdw>
              </a:effectLst>
              <a:latin typeface="+mj-lt"/>
              <a:ea typeface="+mj-ea"/>
              <a:cs typeface="+mj-cs"/>
            </a:endParaRPr>
          </a:p>
          <a:p>
            <a:pPr marL="73660" indent="-544195">
              <a:spcBef>
                <a:spcPts val="1000"/>
              </a:spcBef>
              <a:buClr>
                <a:schemeClr val="bg2">
                  <a:lumMod val="40000"/>
                  <a:lumOff val="60000"/>
                </a:schemeClr>
              </a:buClr>
              <a:buSzPct val="80000"/>
              <a:buFont typeface="Wingdings 3" charset="2"/>
              <a:buChar char=""/>
            </a:pPr>
            <a:r>
              <a:rPr lang="en-US" sz="4400" u="sng" dirty="0">
                <a:ln>
                  <a:noFill/>
                </a:ln>
                <a:effectLst>
                  <a:outerShdw blurRad="38100" dist="19050" dir="2700000" algn="tl">
                    <a:schemeClr val="dk1">
                      <a:alpha val="40000"/>
                    </a:schemeClr>
                  </a:outerShdw>
                </a:effectLst>
                <a:latin typeface="+mj-lt"/>
                <a:ea typeface="+mj-ea"/>
                <a:cs typeface="+mj-cs"/>
              </a:rPr>
              <a:t>CODE OF CONDUCT IN PLACES SUBJECT TO CULTURAL HERITAGE IN TURKEY</a:t>
            </a:r>
            <a:endParaRPr lang="en-US" sz="4400" dirty="0">
              <a:effectLst/>
              <a:latin typeface="+mj-lt"/>
              <a:ea typeface="+mj-ea"/>
              <a:cs typeface="+mj-cs"/>
            </a:endParaRPr>
          </a:p>
          <a:p>
            <a:pPr>
              <a:spcBef>
                <a:spcPts val="1000"/>
              </a:spcBef>
              <a:buClr>
                <a:schemeClr val="bg2">
                  <a:lumMod val="40000"/>
                  <a:lumOff val="60000"/>
                </a:schemeClr>
              </a:buClr>
              <a:buSzPct val="80000"/>
            </a:pPr>
            <a:endParaRPr lang="en-US" sz="4400" dirty="0">
              <a:effectLst/>
              <a:latin typeface="+mj-lt"/>
              <a:ea typeface="+mj-ea"/>
              <a:cs typeface="+mj-cs"/>
            </a:endParaRPr>
          </a:p>
          <a:p>
            <a:pPr marL="73660" indent="-544195">
              <a:spcBef>
                <a:spcPts val="1000"/>
              </a:spcBef>
              <a:buClr>
                <a:schemeClr val="bg2">
                  <a:lumMod val="40000"/>
                  <a:lumOff val="60000"/>
                </a:schemeClr>
              </a:buClr>
              <a:buSzPct val="80000"/>
              <a:buFont typeface="Wingdings 3" charset="2"/>
              <a:buChar char=""/>
            </a:pPr>
            <a:r>
              <a:rPr lang="en-US" sz="4400" u="sng" dirty="0">
                <a:ln>
                  <a:noFill/>
                </a:ln>
                <a:effectLst>
                  <a:reflection blurRad="6350" stA="53000" endA="300" endPos="35500" dir="5400000" sy="-90000" algn="bl"/>
                </a:effectLst>
                <a:latin typeface="+mj-lt"/>
                <a:ea typeface="+mj-ea"/>
                <a:cs typeface="+mj-cs"/>
              </a:rPr>
              <a:t>In order to protect the cultural heritage areas in Turkey and pass them on to future generations, please comply with the following rules.</a:t>
            </a:r>
          </a:p>
          <a:p>
            <a:pPr marL="73660" indent="-544195">
              <a:spcBef>
                <a:spcPts val="1000"/>
              </a:spcBef>
              <a:buClr>
                <a:schemeClr val="bg2">
                  <a:lumMod val="40000"/>
                  <a:lumOff val="60000"/>
                </a:schemeClr>
              </a:buClr>
              <a:buSzPct val="80000"/>
              <a:buFont typeface="Wingdings 3" charset="2"/>
              <a:buChar char=""/>
            </a:pPr>
            <a:endParaRPr lang="en-US" sz="4400" u="sng" dirty="0">
              <a:effectLst>
                <a:reflection blurRad="6350" stA="53000" endA="300" endPos="35500" dir="5400000" sy="-90000" algn="bl"/>
              </a:effectLst>
              <a:latin typeface="+mj-lt"/>
              <a:ea typeface="+mj-ea"/>
              <a:cs typeface="+mj-cs"/>
            </a:endParaRPr>
          </a:p>
          <a:p>
            <a:pPr marL="457200" indent="-544195">
              <a:spcBef>
                <a:spcPts val="1000"/>
              </a:spcBef>
              <a:buClr>
                <a:schemeClr val="bg2">
                  <a:lumMod val="40000"/>
                  <a:lumOff val="60000"/>
                </a:schemeClr>
              </a:buClr>
              <a:buSzPct val="80000"/>
              <a:buFont typeface="Wingdings 3" charset="2"/>
              <a:buChar char=""/>
            </a:pPr>
            <a:r>
              <a:rPr lang="en-US" sz="4400" dirty="0">
                <a:effectLst/>
                <a:latin typeface="+mj-lt"/>
                <a:ea typeface="+mj-ea"/>
                <a:cs typeface="+mj-cs"/>
              </a:rPr>
              <a:t>At the entrances of places of worship; Wearing clothing that exposes the knees and shoulders, such as shorts and skirts, and speaking loudly and listening to music are prohibited in sacred places.</a:t>
            </a:r>
          </a:p>
          <a:p>
            <a:pPr>
              <a:spcBef>
                <a:spcPts val="1000"/>
              </a:spcBef>
              <a:buClr>
                <a:schemeClr val="bg2">
                  <a:lumMod val="40000"/>
                  <a:lumOff val="60000"/>
                </a:schemeClr>
              </a:buClr>
              <a:buSzPct val="80000"/>
            </a:pPr>
            <a:endParaRPr lang="tr-TR" sz="4400" dirty="0">
              <a:effectLst/>
              <a:latin typeface="+mj-lt"/>
              <a:ea typeface="+mj-ea"/>
              <a:cs typeface="+mj-cs"/>
            </a:endParaRPr>
          </a:p>
          <a:p>
            <a:pPr marL="73660" indent="-73660">
              <a:spcBef>
                <a:spcPts val="1000"/>
              </a:spcBef>
              <a:buClr>
                <a:schemeClr val="bg2">
                  <a:lumMod val="40000"/>
                  <a:lumOff val="60000"/>
                </a:schemeClr>
              </a:buClr>
              <a:buSzPct val="80000"/>
              <a:buFont typeface="Wingdings 3" charset="2"/>
              <a:buChar char=""/>
            </a:pPr>
            <a:r>
              <a:rPr lang="en-US" sz="4400" dirty="0">
                <a:effectLst/>
                <a:latin typeface="+mj-lt"/>
                <a:ea typeface="+mj-ea"/>
                <a:cs typeface="+mj-cs"/>
              </a:rPr>
              <a:t>Please ask permission to take photos and videos with children and people you do not know. Shooting without permission is prohibited.</a:t>
            </a:r>
          </a:p>
          <a:p>
            <a:pPr>
              <a:spcBef>
                <a:spcPts val="1000"/>
              </a:spcBef>
              <a:buClr>
                <a:schemeClr val="bg2">
                  <a:lumMod val="40000"/>
                  <a:lumOff val="60000"/>
                </a:schemeClr>
              </a:buClr>
              <a:buSzPct val="80000"/>
            </a:pPr>
            <a:endParaRPr lang="en-US" sz="4400" dirty="0">
              <a:effectLst/>
              <a:latin typeface="+mj-lt"/>
              <a:ea typeface="+mj-ea"/>
              <a:cs typeface="+mj-cs"/>
            </a:endParaRPr>
          </a:p>
          <a:p>
            <a:pPr marL="457200" indent="-544195">
              <a:spcBef>
                <a:spcPts val="1000"/>
              </a:spcBef>
              <a:buClr>
                <a:schemeClr val="bg2">
                  <a:lumMod val="40000"/>
                  <a:lumOff val="60000"/>
                </a:schemeClr>
              </a:buClr>
              <a:buSzPct val="80000"/>
              <a:buFont typeface="Wingdings 3" charset="2"/>
              <a:buChar char=""/>
            </a:pPr>
            <a:r>
              <a:rPr lang="en-US" sz="4400" dirty="0">
                <a:effectLst/>
                <a:latin typeface="+mj-lt"/>
                <a:ea typeface="+mj-ea"/>
                <a:cs typeface="+mj-cs"/>
              </a:rPr>
              <a:t>In areas where monuments and historical artifacts are located, it is prohibited to sit and lean on carved and fragile surfaced artifacts and monuments.</a:t>
            </a:r>
          </a:p>
          <a:p>
            <a:pPr marL="457200" indent="-544195">
              <a:spcBef>
                <a:spcPts val="1000"/>
              </a:spcBef>
              <a:buClr>
                <a:schemeClr val="bg2">
                  <a:lumMod val="40000"/>
                  <a:lumOff val="60000"/>
                </a:schemeClr>
              </a:buClr>
              <a:buSzPct val="80000"/>
              <a:buFont typeface="Wingdings 3" charset="2"/>
              <a:buChar char=""/>
            </a:pPr>
            <a:endParaRPr lang="en-US" sz="4400" dirty="0">
              <a:effectLst/>
              <a:latin typeface="+mj-lt"/>
              <a:ea typeface="+mj-ea"/>
              <a:cs typeface="+mj-cs"/>
            </a:endParaRPr>
          </a:p>
          <a:p>
            <a:pPr marL="457200" indent="-544195">
              <a:spcBef>
                <a:spcPts val="1000"/>
              </a:spcBef>
              <a:buClr>
                <a:schemeClr val="bg2">
                  <a:lumMod val="40000"/>
                  <a:lumOff val="60000"/>
                </a:schemeClr>
              </a:buClr>
              <a:buSzPct val="80000"/>
              <a:buFont typeface="Wingdings 3" charset="2"/>
              <a:buChar char=""/>
            </a:pPr>
            <a:r>
              <a:rPr lang="en-US" sz="4400" dirty="0">
                <a:effectLst/>
                <a:latin typeface="+mj-lt"/>
                <a:ea typeface="+mj-ea"/>
                <a:cs typeface="+mj-cs"/>
              </a:rPr>
              <a:t>Consumption of alcohol and cigarettes is prohibited in areas where smoking is prohibited.</a:t>
            </a:r>
          </a:p>
          <a:p>
            <a:pPr marL="73660" indent="-544195">
              <a:spcBef>
                <a:spcPts val="1000"/>
              </a:spcBef>
              <a:buClr>
                <a:schemeClr val="bg2">
                  <a:lumMod val="40000"/>
                  <a:lumOff val="60000"/>
                </a:schemeClr>
              </a:buClr>
              <a:buSzPct val="80000"/>
              <a:buFont typeface="Wingdings 3" charset="2"/>
              <a:buChar char=""/>
            </a:pPr>
            <a:endParaRPr lang="en-US" sz="4400" dirty="0">
              <a:effectLst/>
              <a:latin typeface="+mj-lt"/>
              <a:ea typeface="+mj-ea"/>
              <a:cs typeface="+mj-cs"/>
            </a:endParaRPr>
          </a:p>
          <a:p>
            <a:pPr marL="73660" indent="-544195">
              <a:spcBef>
                <a:spcPts val="1000"/>
              </a:spcBef>
              <a:buClr>
                <a:schemeClr val="bg2">
                  <a:lumMod val="40000"/>
                  <a:lumOff val="60000"/>
                </a:schemeClr>
              </a:buClr>
              <a:buSzPct val="80000"/>
              <a:buFont typeface="Wingdings 3" charset="2"/>
              <a:buChar char=""/>
            </a:pPr>
            <a:endParaRPr lang="en-US" sz="4400" dirty="0">
              <a:effectLst/>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descr="kişi, şahıs, dış mekan, yeşil, giyim içeren bir resim&#10;&#10;Açıklama otomatik olarak oluşturuldu">
            <a:extLst>
              <a:ext uri="{FF2B5EF4-FFF2-40B4-BE49-F238E27FC236}">
                <a16:creationId xmlns:a16="http://schemas.microsoft.com/office/drawing/2014/main" id="{09B71314-7D5C-83B5-285A-033BD17A673F}"/>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10865" r="22000"/>
          <a:stretch/>
        </p:blipFill>
        <p:spPr>
          <a:xfrm>
            <a:off x="20" y="10"/>
            <a:ext cx="33413680" cy="23641040"/>
          </a:xfrm>
          <a:prstGeom prst="rect">
            <a:avLst/>
          </a:prstGeom>
        </p:spPr>
      </p:pic>
      <p:sp>
        <p:nvSpPr>
          <p:cNvPr id="4" name="Metin kutusu 3">
            <a:extLst>
              <a:ext uri="{FF2B5EF4-FFF2-40B4-BE49-F238E27FC236}">
                <a16:creationId xmlns:a16="http://schemas.microsoft.com/office/drawing/2014/main" id="{C279A5BE-E39E-58FF-A805-26BCE5C29A40}"/>
              </a:ext>
            </a:extLst>
          </p:cNvPr>
          <p:cNvSpPr txBox="1"/>
          <p:nvPr/>
        </p:nvSpPr>
        <p:spPr>
          <a:xfrm>
            <a:off x="1055144" y="10729790"/>
            <a:ext cx="31159871" cy="11477805"/>
          </a:xfrm>
          <a:prstGeom prst="rect">
            <a:avLst/>
          </a:prstGeom>
        </p:spPr>
        <p:txBody>
          <a:bodyPr vert="horz" lIns="91440" tIns="45720" rIns="91440" bIns="45720" rtlCol="0" anchor="b">
            <a:normAutofit/>
          </a:bodyPr>
          <a:lstStyle/>
          <a:p>
            <a:pPr>
              <a:spcBef>
                <a:spcPct val="0"/>
              </a:spcBef>
              <a:spcAft>
                <a:spcPts val="600"/>
              </a:spcAft>
            </a:pPr>
            <a:endParaRPr lang="tr-TR" sz="7200" dirty="0">
              <a:latin typeface="+mj-lt"/>
              <a:ea typeface="+mj-ea"/>
              <a:cs typeface="+mj-cs"/>
            </a:endParaRPr>
          </a:p>
          <a:p>
            <a:pPr>
              <a:spcBef>
                <a:spcPct val="0"/>
              </a:spcBef>
              <a:spcAft>
                <a:spcPts val="600"/>
              </a:spcAft>
            </a:pPr>
            <a:r>
              <a:rPr lang="en-US" sz="7200" dirty="0">
                <a:latin typeface="+mj-lt"/>
                <a:ea typeface="+mj-ea"/>
                <a:cs typeface="+mj-cs"/>
              </a:rPr>
              <a:t>JOIN US ON THE SUSTAINABLE TOURISM JOURNEY.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descr="bina, gökyüzü, dış mekan, otel içeren bir resim&#10;&#10;Açıklama otomatik olarak oluşturuldu">
            <a:extLst>
              <a:ext uri="{FF2B5EF4-FFF2-40B4-BE49-F238E27FC236}">
                <a16:creationId xmlns:a16="http://schemas.microsoft.com/office/drawing/2014/main" id="{A5329851-8E81-5243-95B8-C2047B57CCEE}"/>
              </a:ext>
            </a:extLst>
          </p:cNvPr>
          <p:cNvPicPr>
            <a:picLocks noChangeAspect="1"/>
          </p:cNvPicPr>
          <p:nvPr/>
        </p:nvPicPr>
        <p:blipFill>
          <a:blip r:embed="rId2"/>
          <a:stretch>
            <a:fillRect/>
          </a:stretch>
        </p:blipFill>
        <p:spPr>
          <a:xfrm>
            <a:off x="0" y="62472"/>
            <a:ext cx="33413700" cy="23578578"/>
          </a:xfrm>
          <a:prstGeom prst="rect">
            <a:avLst/>
          </a:prstGeom>
        </p:spPr>
      </p:pic>
      <p:graphicFrame>
        <p:nvGraphicFramePr>
          <p:cNvPr id="6" name="Tablo 5">
            <a:extLst>
              <a:ext uri="{FF2B5EF4-FFF2-40B4-BE49-F238E27FC236}">
                <a16:creationId xmlns:a16="http://schemas.microsoft.com/office/drawing/2014/main" id="{D7E33885-965A-FB88-B10A-06C6C38942C8}"/>
              </a:ext>
            </a:extLst>
          </p:cNvPr>
          <p:cNvGraphicFramePr>
            <a:graphicFrameLocks noGrp="1"/>
          </p:cNvGraphicFramePr>
          <p:nvPr>
            <p:extLst>
              <p:ext uri="{D42A27DB-BD31-4B8C-83A1-F6EECF244321}">
                <p14:modId xmlns:p14="http://schemas.microsoft.com/office/powerpoint/2010/main" val="2055642845"/>
              </p:ext>
            </p:extLst>
          </p:nvPr>
        </p:nvGraphicFramePr>
        <p:xfrm>
          <a:off x="18076985" y="1934307"/>
          <a:ext cx="13786337" cy="7631724"/>
        </p:xfrm>
        <a:graphic>
          <a:graphicData uri="http://schemas.openxmlformats.org/drawingml/2006/table">
            <a:tbl>
              <a:tblPr>
                <a:effectLst>
                  <a:outerShdw blurRad="76200" dist="12700" dir="8100000" sy="-23000" kx="800400" algn="br" rotWithShape="0">
                    <a:prstClr val="black">
                      <a:alpha val="20000"/>
                    </a:prstClr>
                  </a:outerShdw>
                  <a:reflection blurRad="6350" stA="52000" endA="300" endPos="35000" dir="5400000" sy="-100000" algn="bl" rotWithShape="0"/>
                </a:effectLst>
              </a:tblPr>
              <a:tblGrid>
                <a:gridCol w="8304529">
                  <a:extLst>
                    <a:ext uri="{9D8B030D-6E8A-4147-A177-3AD203B41FA5}">
                      <a16:colId xmlns:a16="http://schemas.microsoft.com/office/drawing/2014/main" val="2938343054"/>
                    </a:ext>
                  </a:extLst>
                </a:gridCol>
                <a:gridCol w="5481808">
                  <a:extLst>
                    <a:ext uri="{9D8B030D-6E8A-4147-A177-3AD203B41FA5}">
                      <a16:colId xmlns:a16="http://schemas.microsoft.com/office/drawing/2014/main" val="3462223680"/>
                    </a:ext>
                  </a:extLst>
                </a:gridCol>
              </a:tblGrid>
              <a:tr h="1701602">
                <a:tc>
                  <a:txBody>
                    <a:bodyPr/>
                    <a:lstStyle/>
                    <a:p>
                      <a:pPr fontAlgn="base"/>
                      <a:r>
                        <a:rPr lang="tr-TR" sz="5400" b="1" dirty="0">
                          <a:solidFill>
                            <a:schemeClr val="accent1">
                              <a:lumMod val="75000"/>
                            </a:schemeClr>
                          </a:solidFill>
                          <a:effectLst>
                            <a:outerShdw blurRad="38100" dist="38100" dir="2700000" algn="tl">
                              <a:srgbClr val="000000">
                                <a:alpha val="43137"/>
                              </a:srgbClr>
                            </a:outerShdw>
                          </a:effectLst>
                          <a:latin typeface="Avenir Next LT Pro" panose="020B0504020202020204" pitchFamily="34" charset="-94"/>
                        </a:rPr>
                        <a:t>DİSTANCES</a:t>
                      </a:r>
                    </a:p>
                  </a:txBody>
                  <a:tcPr marL="22860" marR="22860" marT="7620" marB="7620" anchor="ctr">
                    <a:lnL>
                      <a:noFill/>
                    </a:lnL>
                    <a:lnR>
                      <a:noFill/>
                    </a:lnR>
                    <a:lnT>
                      <a:noFill/>
                    </a:lnT>
                    <a:lnB>
                      <a:noFill/>
                    </a:lnB>
                    <a:solidFill>
                      <a:schemeClr val="accent1">
                        <a:lumMod val="60000"/>
                        <a:lumOff val="40000"/>
                      </a:schemeClr>
                    </a:solidFill>
                  </a:tcPr>
                </a:tc>
                <a:tc>
                  <a:txBody>
                    <a:bodyPr/>
                    <a:lstStyle/>
                    <a:p>
                      <a:pPr fontAlgn="base"/>
                      <a:endParaRPr lang="tr-TR" sz="5400">
                        <a:effectLst/>
                        <a:latin typeface="Avenir Next LT Pro" panose="020B0504020202020204" pitchFamily="34" charset="-94"/>
                      </a:endParaRPr>
                    </a:p>
                  </a:txBody>
                  <a:tcPr marL="22860" marR="22860" marT="7620" marB="762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189706961"/>
                  </a:ext>
                </a:extLst>
              </a:tr>
              <a:tr h="1701602">
                <a:tc>
                  <a:txBody>
                    <a:bodyPr/>
                    <a:lstStyle/>
                    <a:p>
                      <a:pPr fontAlgn="base"/>
                      <a:r>
                        <a:rPr lang="tr-TR" sz="5400" b="1" dirty="0">
                          <a:solidFill>
                            <a:schemeClr val="tx2">
                              <a:lumMod val="75000"/>
                            </a:schemeClr>
                          </a:solidFill>
                          <a:effectLst/>
                          <a:latin typeface="Avenir Next LT Pro" panose="020B0504020202020204" pitchFamily="34" charset="-94"/>
                        </a:rPr>
                        <a:t>Kemer</a:t>
                      </a:r>
                    </a:p>
                  </a:txBody>
                  <a:tcPr marL="22860" marR="22860" marT="7620" marB="7620" anchor="ctr">
                    <a:lnL>
                      <a:noFill/>
                    </a:lnL>
                    <a:lnR>
                      <a:noFill/>
                    </a:lnR>
                    <a:lnT>
                      <a:noFill/>
                    </a:lnT>
                    <a:lnB>
                      <a:noFill/>
                    </a:lnB>
                    <a:solidFill>
                      <a:schemeClr val="accent1">
                        <a:lumMod val="60000"/>
                        <a:lumOff val="40000"/>
                      </a:schemeClr>
                    </a:solidFill>
                  </a:tcPr>
                </a:tc>
                <a:tc>
                  <a:txBody>
                    <a:bodyPr/>
                    <a:lstStyle/>
                    <a:p>
                      <a:pPr fontAlgn="base"/>
                      <a:r>
                        <a:rPr lang="tr-TR" sz="5400" b="1" dirty="0">
                          <a:solidFill>
                            <a:schemeClr val="bg1"/>
                          </a:solidFill>
                          <a:effectLst/>
                          <a:latin typeface="Avenir Next LT Pro" panose="020B0504020202020204" pitchFamily="34" charset="-94"/>
                        </a:rPr>
                        <a:t>: 7 km</a:t>
                      </a:r>
                    </a:p>
                  </a:txBody>
                  <a:tcPr marL="22860" marR="22860" marT="7620" marB="762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841453303"/>
                  </a:ext>
                </a:extLst>
              </a:tr>
              <a:tr h="2114260">
                <a:tc>
                  <a:txBody>
                    <a:bodyPr/>
                    <a:lstStyle/>
                    <a:p>
                      <a:pPr fontAlgn="base"/>
                      <a:r>
                        <a:rPr lang="tr-TR" sz="5400" b="1" dirty="0">
                          <a:solidFill>
                            <a:schemeClr val="tx2">
                              <a:lumMod val="75000"/>
                            </a:schemeClr>
                          </a:solidFill>
                          <a:effectLst/>
                          <a:latin typeface="Avenir Next LT Pro" panose="020B0504020202020204" pitchFamily="34" charset="-94"/>
                        </a:rPr>
                        <a:t>City Center</a:t>
                      </a:r>
                    </a:p>
                  </a:txBody>
                  <a:tcPr marL="22860" marR="22860" marT="7620" marB="7620" anchor="ctr">
                    <a:lnL>
                      <a:noFill/>
                    </a:lnL>
                    <a:lnR>
                      <a:noFill/>
                    </a:lnR>
                    <a:lnT>
                      <a:noFill/>
                    </a:lnT>
                    <a:lnB>
                      <a:noFill/>
                    </a:lnB>
                    <a:solidFill>
                      <a:schemeClr val="accent1">
                        <a:lumMod val="60000"/>
                        <a:lumOff val="40000"/>
                      </a:schemeClr>
                    </a:solidFill>
                  </a:tcPr>
                </a:tc>
                <a:tc>
                  <a:txBody>
                    <a:bodyPr/>
                    <a:lstStyle/>
                    <a:p>
                      <a:pPr fontAlgn="base"/>
                      <a:r>
                        <a:rPr lang="tr-TR" sz="5400" b="1" dirty="0">
                          <a:solidFill>
                            <a:schemeClr val="bg1"/>
                          </a:solidFill>
                          <a:effectLst/>
                          <a:latin typeface="Avenir Next LT Pro" panose="020B0504020202020204" pitchFamily="34" charset="-94"/>
                        </a:rPr>
                        <a:t>: 60 km</a:t>
                      </a:r>
                    </a:p>
                  </a:txBody>
                  <a:tcPr marL="22860" marR="22860" marT="7620" marB="762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3081158989"/>
                  </a:ext>
                </a:extLst>
              </a:tr>
              <a:tr h="2114260">
                <a:tc>
                  <a:txBody>
                    <a:bodyPr/>
                    <a:lstStyle/>
                    <a:p>
                      <a:pPr fontAlgn="base"/>
                      <a:r>
                        <a:rPr lang="tr-TR" sz="5400" b="1" dirty="0">
                          <a:solidFill>
                            <a:schemeClr val="tx2">
                              <a:lumMod val="75000"/>
                            </a:schemeClr>
                          </a:solidFill>
                          <a:effectLst/>
                          <a:latin typeface="Avenir Next LT Pro" panose="020B0504020202020204" pitchFamily="34" charset="-94"/>
                        </a:rPr>
                        <a:t>Antalya </a:t>
                      </a:r>
                      <a:r>
                        <a:rPr lang="tr-TR" sz="5400" b="1" dirty="0" err="1">
                          <a:solidFill>
                            <a:schemeClr val="tx2">
                              <a:lumMod val="75000"/>
                            </a:schemeClr>
                          </a:solidFill>
                          <a:effectLst/>
                          <a:latin typeface="Avenir Next LT Pro" panose="020B0504020202020204" pitchFamily="34" charset="-94"/>
                        </a:rPr>
                        <a:t>Airport</a:t>
                      </a:r>
                      <a:endParaRPr lang="tr-TR" sz="5400" b="1" dirty="0">
                        <a:solidFill>
                          <a:schemeClr val="tx2">
                            <a:lumMod val="75000"/>
                          </a:schemeClr>
                        </a:solidFill>
                        <a:effectLst/>
                        <a:latin typeface="Avenir Next LT Pro" panose="020B0504020202020204" pitchFamily="34" charset="-94"/>
                      </a:endParaRPr>
                    </a:p>
                  </a:txBody>
                  <a:tcPr marL="22860" marR="22860" marT="7620" marB="7620" anchor="ctr">
                    <a:lnL>
                      <a:noFill/>
                    </a:lnL>
                    <a:lnR>
                      <a:noFill/>
                    </a:lnR>
                    <a:lnT>
                      <a:noFill/>
                    </a:lnT>
                    <a:lnB>
                      <a:noFill/>
                    </a:lnB>
                    <a:solidFill>
                      <a:schemeClr val="accent1">
                        <a:lumMod val="60000"/>
                        <a:lumOff val="40000"/>
                      </a:schemeClr>
                    </a:solidFill>
                  </a:tcPr>
                </a:tc>
                <a:tc>
                  <a:txBody>
                    <a:bodyPr/>
                    <a:lstStyle/>
                    <a:p>
                      <a:pPr fontAlgn="base"/>
                      <a:r>
                        <a:rPr lang="tr-TR" sz="5400" b="1" dirty="0">
                          <a:solidFill>
                            <a:schemeClr val="bg1"/>
                          </a:solidFill>
                          <a:effectLst/>
                          <a:latin typeface="Avenir Next LT Pro" panose="020B0504020202020204" pitchFamily="34" charset="-94"/>
                        </a:rPr>
                        <a:t>: 65.91 km</a:t>
                      </a:r>
                    </a:p>
                  </a:txBody>
                  <a:tcPr marL="22860" marR="22860" marT="7620" marB="762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276026479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2000"/>
                <a:hueMod val="96000"/>
                <a:satMod val="128000"/>
                <a:lumMod val="114000"/>
              </a:schemeClr>
            </a:gs>
            <a:gs pos="100000">
              <a:schemeClr val="bg1">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 name="Resim 4" descr="iç mekan, sahne, kitap dolabı, duvar içeren bir resim&#10;&#10;Açıklama otomatik olarak oluşturuldu">
            <a:extLst>
              <a:ext uri="{FF2B5EF4-FFF2-40B4-BE49-F238E27FC236}">
                <a16:creationId xmlns:a16="http://schemas.microsoft.com/office/drawing/2014/main" id="{2B69C8F6-9441-F64D-A363-A74304B4DBDC}"/>
              </a:ext>
            </a:extLst>
          </p:cNvPr>
          <p:cNvPicPr>
            <a:picLocks noChangeAspect="1"/>
          </p:cNvPicPr>
          <p:nvPr/>
        </p:nvPicPr>
        <p:blipFill rotWithShape="1">
          <a:blip r:embed="rId2">
            <a:alphaModFix amt="25000"/>
            <a:grayscl/>
          </a:blip>
          <a:srcRect l="16578" r="18053"/>
          <a:stretch/>
        </p:blipFill>
        <p:spPr>
          <a:xfrm>
            <a:off x="20" y="-3"/>
            <a:ext cx="33413680" cy="23641049"/>
          </a:xfrm>
          <a:prstGeom prst="rect">
            <a:avLst/>
          </a:prstGeom>
        </p:spPr>
      </p:pic>
      <p:sp>
        <p:nvSpPr>
          <p:cNvPr id="3" name="Metin kutusu 2">
            <a:extLst>
              <a:ext uri="{FF2B5EF4-FFF2-40B4-BE49-F238E27FC236}">
                <a16:creationId xmlns:a16="http://schemas.microsoft.com/office/drawing/2014/main" id="{45CC7B7D-AE84-7D92-6955-8A954DB352FE}"/>
              </a:ext>
            </a:extLst>
          </p:cNvPr>
          <p:cNvSpPr txBox="1"/>
          <p:nvPr/>
        </p:nvSpPr>
        <p:spPr>
          <a:xfrm>
            <a:off x="3023764" y="7076864"/>
            <a:ext cx="24519114" cy="14462755"/>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sz="4800" dirty="0">
                <a:latin typeface="+mj-lt"/>
                <a:ea typeface="+mj-ea"/>
                <a:cs typeface="+mj-cs"/>
              </a:rPr>
              <a:t>HOTEL SINATRA</a:t>
            </a:r>
          </a:p>
          <a:p>
            <a:pPr>
              <a:spcBef>
                <a:spcPts val="1000"/>
              </a:spcBef>
              <a:buClr>
                <a:schemeClr val="accent1"/>
              </a:buClr>
              <a:buSzPct val="80000"/>
              <a:buFont typeface="Wingdings 3" charset="2"/>
              <a:buChar char=""/>
            </a:pPr>
            <a:endParaRPr lang="en-US" sz="4800" dirty="0">
              <a:latin typeface="+mj-lt"/>
              <a:ea typeface="+mj-ea"/>
              <a:cs typeface="+mj-cs"/>
            </a:endParaRPr>
          </a:p>
          <a:p>
            <a:pPr>
              <a:spcBef>
                <a:spcPts val="1000"/>
              </a:spcBef>
              <a:buClr>
                <a:schemeClr val="accent1"/>
              </a:buClr>
              <a:buSzPct val="80000"/>
              <a:buFont typeface="Wingdings 3" charset="2"/>
              <a:buChar char=""/>
            </a:pPr>
            <a:r>
              <a:rPr lang="en-US" sz="4800" dirty="0">
                <a:latin typeface="+mj-lt"/>
                <a:ea typeface="+mj-ea"/>
                <a:cs typeface="+mj-cs"/>
              </a:rPr>
              <a:t>Opened in the summer season of 1998. The entire hotel was last completely renovated in 2005.</a:t>
            </a:r>
          </a:p>
          <a:p>
            <a:pPr>
              <a:spcBef>
                <a:spcPts val="1000"/>
              </a:spcBef>
              <a:buClr>
                <a:schemeClr val="accent1"/>
              </a:buClr>
              <a:buSzPct val="80000"/>
              <a:buFont typeface="Wingdings 3" charset="2"/>
              <a:buChar char=""/>
            </a:pPr>
            <a:endParaRPr lang="en-US" sz="4800" dirty="0">
              <a:latin typeface="+mj-lt"/>
              <a:ea typeface="+mj-ea"/>
              <a:cs typeface="+mj-cs"/>
            </a:endParaRPr>
          </a:p>
          <a:p>
            <a:pPr>
              <a:spcBef>
                <a:spcPts val="1000"/>
              </a:spcBef>
              <a:buClr>
                <a:schemeClr val="accent1"/>
              </a:buClr>
              <a:buSzPct val="80000"/>
              <a:buFont typeface="Wingdings 3" charset="2"/>
              <a:buChar char=""/>
            </a:pPr>
            <a:r>
              <a:rPr lang="en-US" sz="4800" dirty="0">
                <a:latin typeface="+mj-lt"/>
                <a:ea typeface="+mj-ea"/>
                <a:cs typeface="+mj-cs"/>
              </a:rPr>
              <a:t>Our hotel, with its natural beauty, atmosphere, and proximity to historical sites, perfectly reflecting the mystical atmosphere of the Mediterranean, will be your first choice.</a:t>
            </a:r>
          </a:p>
        </p:txBody>
      </p:sp>
    </p:spTree>
    <p:extLst>
      <p:ext uri="{BB962C8B-B14F-4D97-AF65-F5344CB8AC3E}">
        <p14:creationId xmlns:p14="http://schemas.microsoft.com/office/powerpoint/2010/main" val="256623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9202997"/>
            <a:ext cx="11063936" cy="14438053"/>
          </a:xfrm>
          <a:prstGeom prst="rect">
            <a:avLst/>
          </a:prstGeom>
        </p:spPr>
      </p:pic>
      <p:pic>
        <p:nvPicPr>
          <p:cNvPr id="11" name="Picture 10">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13" name="Oval 12">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15" name="Picture 14">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17" name="Picture 16">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94073" y="21014266"/>
            <a:ext cx="2723452" cy="2626784"/>
          </a:xfrm>
          <a:prstGeom prst="rect">
            <a:avLst/>
          </a:prstGeom>
        </p:spPr>
      </p:pic>
      <p:sp>
        <p:nvSpPr>
          <p:cNvPr id="19" name="Rectangle 18">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4" name="Resim 3" descr="iç mekan, duvar, iç mekan tasarımı, sahne içeren bir resim&#10;&#10;Açıklama otomatik olarak oluşturuldu">
            <a:extLst>
              <a:ext uri="{FF2B5EF4-FFF2-40B4-BE49-F238E27FC236}">
                <a16:creationId xmlns:a16="http://schemas.microsoft.com/office/drawing/2014/main" id="{B252EFBF-E82B-CC4A-D75F-DF3B44997002}"/>
              </a:ext>
            </a:extLst>
          </p:cNvPr>
          <p:cNvPicPr>
            <a:picLocks noChangeAspect="1"/>
          </p:cNvPicPr>
          <p:nvPr/>
        </p:nvPicPr>
        <p:blipFill rotWithShape="1">
          <a:blip r:embed="rId7">
            <a:alphaModFix/>
          </a:blip>
          <a:srcRect t="9691" b="10136"/>
          <a:stretch/>
        </p:blipFill>
        <p:spPr>
          <a:xfrm>
            <a:off x="20" y="10"/>
            <a:ext cx="33413680" cy="23641040"/>
          </a:xfrm>
          <a:prstGeom prst="rect">
            <a:avLst/>
          </a:prstGeom>
        </p:spPr>
      </p:pic>
      <p:sp>
        <p:nvSpPr>
          <p:cNvPr id="21" name="Rectangle 20">
            <a:extLst>
              <a:ext uri="{FF2B5EF4-FFF2-40B4-BE49-F238E27FC236}">
                <a16:creationId xmlns:a16="http://schemas.microsoft.com/office/drawing/2014/main" id="{529DF628-3DC1-41BF-9730-E680D7FC2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190181" y="0"/>
            <a:ext cx="21295468"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Rectangle 22">
            <a:extLst>
              <a:ext uri="{FF2B5EF4-FFF2-40B4-BE49-F238E27FC236}">
                <a16:creationId xmlns:a16="http://schemas.microsoft.com/office/drawing/2014/main" id="{623695FD-17A6-460C-AFB4-A56F8DFB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188767" y="4465531"/>
            <a:ext cx="21301234" cy="19175519"/>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45CC7B7D-AE84-7D92-6955-8A954DB352FE}"/>
              </a:ext>
            </a:extLst>
          </p:cNvPr>
          <p:cNvSpPr txBox="1"/>
          <p:nvPr/>
        </p:nvSpPr>
        <p:spPr>
          <a:xfrm>
            <a:off x="9570076" y="4990888"/>
            <a:ext cx="17972802" cy="16548731"/>
          </a:xfrm>
          <a:prstGeom prst="rect">
            <a:avLst/>
          </a:prstGeom>
        </p:spPr>
        <p:txBody>
          <a:bodyPr vert="horz" lIns="91440" tIns="45720" rIns="91440" bIns="45720" rtlCol="0" anchor="t">
            <a:normAutofit/>
          </a:bodyPr>
          <a:lstStyle/>
          <a:p>
            <a:pPr>
              <a:lnSpc>
                <a:spcPct val="90000"/>
              </a:lnSpc>
              <a:spcBef>
                <a:spcPts val="1000"/>
              </a:spcBef>
              <a:buClr>
                <a:schemeClr val="accent1"/>
              </a:buClr>
              <a:buSzPct val="80000"/>
              <a:buFont typeface="Wingdings 3" charset="2"/>
              <a:buChar char=""/>
            </a:pPr>
            <a:r>
              <a:rPr lang="en-US" sz="5600" dirty="0">
                <a:latin typeface="+mj-lt"/>
                <a:ea typeface="+mj-ea"/>
                <a:cs typeface="+mj-cs"/>
              </a:rPr>
              <a:t>STANDARD ROOM</a:t>
            </a:r>
          </a:p>
          <a:p>
            <a:pPr>
              <a:lnSpc>
                <a:spcPct val="90000"/>
              </a:lnSpc>
              <a:spcBef>
                <a:spcPts val="1000"/>
              </a:spcBef>
              <a:buClr>
                <a:schemeClr val="accent1"/>
              </a:buClr>
              <a:buSzPct val="80000"/>
              <a:buFont typeface="Wingdings 3" charset="2"/>
              <a:buChar char=""/>
            </a:pPr>
            <a:r>
              <a:rPr lang="en-US" sz="5600" dirty="0">
                <a:latin typeface="+mj-lt"/>
                <a:ea typeface="+mj-ea"/>
                <a:cs typeface="+mj-cs"/>
              </a:rPr>
              <a:t>The hotel has a total capacity of 162 beds, including 81 standard rooms.</a:t>
            </a:r>
          </a:p>
          <a:p>
            <a:pPr>
              <a:lnSpc>
                <a:spcPct val="90000"/>
              </a:lnSpc>
              <a:spcBef>
                <a:spcPts val="1000"/>
              </a:spcBef>
              <a:buClr>
                <a:schemeClr val="accent1"/>
              </a:buClr>
              <a:buSzPct val="80000"/>
              <a:buFont typeface="Wingdings 3" charset="2"/>
              <a:buChar char=""/>
            </a:pPr>
            <a:endParaRPr lang="en-US" sz="5600" dirty="0">
              <a:latin typeface="+mj-lt"/>
              <a:ea typeface="+mj-ea"/>
              <a:cs typeface="+mj-cs"/>
            </a:endParaRPr>
          </a:p>
          <a:p>
            <a:pPr>
              <a:lnSpc>
                <a:spcPct val="90000"/>
              </a:lnSpc>
              <a:spcBef>
                <a:spcPts val="1000"/>
              </a:spcBef>
              <a:buClr>
                <a:schemeClr val="accent1"/>
              </a:buClr>
              <a:buSzPct val="80000"/>
              <a:buFont typeface="Wingdings 3" charset="2"/>
              <a:buChar char=""/>
            </a:pPr>
            <a:r>
              <a:rPr lang="en-US" sz="5600" dirty="0">
                <a:latin typeface="+mj-lt"/>
                <a:ea typeface="+mj-ea"/>
                <a:cs typeface="+mj-cs"/>
              </a:rPr>
              <a:t>Our hotel has 67 standard rooms, each measuring 14 square meters. Our standard rooms offer mountain views. Room features are as follows: </a:t>
            </a:r>
            <a:endParaRPr lang="tr-TR" sz="5600" dirty="0">
              <a:latin typeface="+mj-lt"/>
              <a:ea typeface="+mj-ea"/>
              <a:cs typeface="+mj-cs"/>
            </a:endParaRPr>
          </a:p>
          <a:p>
            <a:pPr>
              <a:lnSpc>
                <a:spcPct val="90000"/>
              </a:lnSpc>
              <a:spcBef>
                <a:spcPts val="1000"/>
              </a:spcBef>
              <a:buClr>
                <a:schemeClr val="accent1"/>
              </a:buClr>
              <a:buSzPct val="80000"/>
            </a:pPr>
            <a:r>
              <a:rPr lang="en-US" sz="5600" dirty="0">
                <a:latin typeface="+mj-lt"/>
                <a:ea typeface="+mj-ea"/>
                <a:cs typeface="+mj-cs"/>
              </a:rPr>
              <a:t>• Balcony </a:t>
            </a:r>
            <a:endParaRPr lang="tr-TR" sz="5600" dirty="0">
              <a:latin typeface="+mj-lt"/>
              <a:ea typeface="+mj-ea"/>
              <a:cs typeface="+mj-cs"/>
            </a:endParaRPr>
          </a:p>
          <a:p>
            <a:pPr>
              <a:lnSpc>
                <a:spcPct val="90000"/>
              </a:lnSpc>
              <a:spcBef>
                <a:spcPts val="1000"/>
              </a:spcBef>
              <a:buClr>
                <a:schemeClr val="accent1"/>
              </a:buClr>
              <a:buSzPct val="80000"/>
            </a:pPr>
            <a:r>
              <a:rPr lang="en-US" sz="5600" dirty="0">
                <a:latin typeface="+mj-lt"/>
                <a:ea typeface="+mj-ea"/>
                <a:cs typeface="+mj-cs"/>
              </a:rPr>
              <a:t>• Split air conditioning </a:t>
            </a:r>
            <a:endParaRPr lang="tr-TR" sz="5600" dirty="0">
              <a:latin typeface="+mj-lt"/>
              <a:ea typeface="+mj-ea"/>
              <a:cs typeface="+mj-cs"/>
            </a:endParaRPr>
          </a:p>
          <a:p>
            <a:pPr>
              <a:lnSpc>
                <a:spcPct val="90000"/>
              </a:lnSpc>
              <a:spcBef>
                <a:spcPts val="1000"/>
              </a:spcBef>
              <a:buClr>
                <a:schemeClr val="accent1"/>
              </a:buClr>
              <a:buSzPct val="80000"/>
            </a:pPr>
            <a:r>
              <a:rPr lang="en-US" sz="5600" dirty="0">
                <a:latin typeface="+mj-lt"/>
                <a:ea typeface="+mj-ea"/>
                <a:cs typeface="+mj-cs"/>
              </a:rPr>
              <a:t>• Wardrobe </a:t>
            </a:r>
            <a:endParaRPr lang="tr-TR" sz="5600" dirty="0">
              <a:latin typeface="+mj-lt"/>
              <a:ea typeface="+mj-ea"/>
              <a:cs typeface="+mj-cs"/>
            </a:endParaRPr>
          </a:p>
          <a:p>
            <a:pPr>
              <a:lnSpc>
                <a:spcPct val="90000"/>
              </a:lnSpc>
              <a:spcBef>
                <a:spcPts val="1000"/>
              </a:spcBef>
              <a:buClr>
                <a:schemeClr val="accent1"/>
              </a:buClr>
              <a:buSzPct val="80000"/>
            </a:pPr>
            <a:r>
              <a:rPr lang="en-US" sz="5600" dirty="0">
                <a:latin typeface="+mj-lt"/>
                <a:ea typeface="+mj-ea"/>
                <a:cs typeface="+mj-cs"/>
              </a:rPr>
              <a:t>• Bathroom, Shower cabin </a:t>
            </a:r>
            <a:endParaRPr lang="tr-TR" sz="5600" dirty="0">
              <a:latin typeface="+mj-lt"/>
              <a:ea typeface="+mj-ea"/>
              <a:cs typeface="+mj-cs"/>
            </a:endParaRPr>
          </a:p>
          <a:p>
            <a:pPr>
              <a:lnSpc>
                <a:spcPct val="90000"/>
              </a:lnSpc>
              <a:spcBef>
                <a:spcPts val="1000"/>
              </a:spcBef>
              <a:buClr>
                <a:schemeClr val="accent1"/>
              </a:buClr>
              <a:buSzPct val="80000"/>
            </a:pPr>
            <a:r>
              <a:rPr lang="en-US" sz="5600" dirty="0">
                <a:latin typeface="+mj-lt"/>
                <a:ea typeface="+mj-ea"/>
                <a:cs typeface="+mj-cs"/>
              </a:rPr>
              <a:t>• Hair dryer </a:t>
            </a:r>
            <a:endParaRPr lang="tr-TR" sz="5600" dirty="0">
              <a:latin typeface="+mj-lt"/>
              <a:ea typeface="+mj-ea"/>
              <a:cs typeface="+mj-cs"/>
            </a:endParaRPr>
          </a:p>
          <a:p>
            <a:pPr>
              <a:lnSpc>
                <a:spcPct val="90000"/>
              </a:lnSpc>
              <a:spcBef>
                <a:spcPts val="1000"/>
              </a:spcBef>
              <a:buClr>
                <a:schemeClr val="accent1"/>
              </a:buClr>
              <a:buSzPct val="80000"/>
            </a:pPr>
            <a:r>
              <a:rPr lang="en-US" sz="5600" dirty="0">
                <a:latin typeface="+mj-lt"/>
                <a:ea typeface="+mj-ea"/>
                <a:cs typeface="+mj-cs"/>
              </a:rPr>
              <a:t>• Direct dial telephone </a:t>
            </a:r>
            <a:endParaRPr lang="tr-TR" sz="5600" dirty="0">
              <a:latin typeface="+mj-lt"/>
              <a:ea typeface="+mj-ea"/>
              <a:cs typeface="+mj-cs"/>
            </a:endParaRPr>
          </a:p>
          <a:p>
            <a:pPr>
              <a:lnSpc>
                <a:spcPct val="90000"/>
              </a:lnSpc>
              <a:spcBef>
                <a:spcPts val="1000"/>
              </a:spcBef>
              <a:buClr>
                <a:schemeClr val="accent1"/>
              </a:buClr>
              <a:buSzPct val="80000"/>
            </a:pPr>
            <a:r>
              <a:rPr lang="en-US" sz="5600" dirty="0">
                <a:latin typeface="+mj-lt"/>
                <a:ea typeface="+mj-ea"/>
                <a:cs typeface="+mj-cs"/>
              </a:rPr>
              <a:t>• Satellite TV </a:t>
            </a:r>
            <a:endParaRPr lang="tr-TR" sz="5600" dirty="0">
              <a:latin typeface="+mj-lt"/>
              <a:ea typeface="+mj-ea"/>
              <a:cs typeface="+mj-cs"/>
            </a:endParaRPr>
          </a:p>
          <a:p>
            <a:pPr>
              <a:lnSpc>
                <a:spcPct val="90000"/>
              </a:lnSpc>
              <a:spcBef>
                <a:spcPts val="1000"/>
              </a:spcBef>
              <a:buClr>
                <a:schemeClr val="accent1"/>
              </a:buClr>
              <a:buSzPct val="80000"/>
            </a:pPr>
            <a:r>
              <a:rPr lang="en-US" sz="5600" dirty="0">
                <a:latin typeface="+mj-lt"/>
                <a:ea typeface="+mj-ea"/>
                <a:cs typeface="+mj-cs"/>
              </a:rPr>
              <a:t>• Minibar </a:t>
            </a:r>
            <a:endParaRPr lang="tr-TR" sz="5600" dirty="0">
              <a:latin typeface="+mj-lt"/>
              <a:ea typeface="+mj-ea"/>
              <a:cs typeface="+mj-cs"/>
            </a:endParaRPr>
          </a:p>
          <a:p>
            <a:pPr>
              <a:lnSpc>
                <a:spcPct val="90000"/>
              </a:lnSpc>
              <a:spcBef>
                <a:spcPts val="1000"/>
              </a:spcBef>
              <a:buClr>
                <a:schemeClr val="accent1"/>
              </a:buClr>
              <a:buSzPct val="80000"/>
            </a:pPr>
            <a:r>
              <a:rPr lang="en-US" sz="5600" dirty="0">
                <a:latin typeface="+mj-lt"/>
                <a:ea typeface="+mj-ea"/>
                <a:cs typeface="+mj-cs"/>
              </a:rPr>
              <a:t>• Music broadcast </a:t>
            </a:r>
            <a:endParaRPr lang="tr-TR" sz="5600" dirty="0">
              <a:latin typeface="+mj-lt"/>
              <a:ea typeface="+mj-ea"/>
              <a:cs typeface="+mj-cs"/>
            </a:endParaRPr>
          </a:p>
          <a:p>
            <a:pPr>
              <a:lnSpc>
                <a:spcPct val="90000"/>
              </a:lnSpc>
              <a:spcBef>
                <a:spcPts val="1000"/>
              </a:spcBef>
              <a:buClr>
                <a:schemeClr val="accent1"/>
              </a:buClr>
              <a:buSzPct val="80000"/>
            </a:pPr>
            <a:r>
              <a:rPr lang="en-US" sz="5600" dirty="0">
                <a:latin typeface="+mj-lt"/>
                <a:ea typeface="+mj-ea"/>
                <a:cs typeface="+mj-cs"/>
              </a:rPr>
              <a:t>• Safe deposit box available.</a:t>
            </a:r>
          </a:p>
        </p:txBody>
      </p:sp>
    </p:spTree>
    <p:extLst>
      <p:ext uri="{BB962C8B-B14F-4D97-AF65-F5344CB8AC3E}">
        <p14:creationId xmlns:p14="http://schemas.microsoft.com/office/powerpoint/2010/main" val="294247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9202997"/>
            <a:ext cx="11063936" cy="14438053"/>
          </a:xfrm>
          <a:prstGeom prst="rect">
            <a:avLst/>
          </a:prstGeom>
        </p:spPr>
      </p:pic>
      <p:pic>
        <p:nvPicPr>
          <p:cNvPr id="12"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9970562"/>
            <a:ext cx="4172360" cy="8154243"/>
          </a:xfrm>
          <a:prstGeom prst="rect">
            <a:avLst/>
          </a:prstGeom>
        </p:spPr>
      </p:pic>
      <p:sp>
        <p:nvSpPr>
          <p:cNvPr id="14"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4073" y="5778923"/>
            <a:ext cx="7726918" cy="9719098"/>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16"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21923388" y="0"/>
            <a:ext cx="4394283" cy="3934683"/>
          </a:xfrm>
          <a:prstGeom prst="rect">
            <a:avLst/>
          </a:prstGeom>
        </p:spPr>
      </p:pic>
      <p:pic>
        <p:nvPicPr>
          <p:cNvPr id="1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23594073" y="21014266"/>
            <a:ext cx="2723452" cy="2626784"/>
          </a:xfrm>
          <a:prstGeom prst="rect">
            <a:avLst/>
          </a:prstGeom>
        </p:spPr>
      </p:pic>
      <p:sp>
        <p:nvSpPr>
          <p:cNvPr id="20"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06128" y="0"/>
            <a:ext cx="1879521"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5" name="Resim 4" descr="iç mekan, iç mekan tasarımı, duvar, yatak içeren bir resim&#10;&#10;Açıklama otomatik olarak oluşturuldu">
            <a:extLst>
              <a:ext uri="{FF2B5EF4-FFF2-40B4-BE49-F238E27FC236}">
                <a16:creationId xmlns:a16="http://schemas.microsoft.com/office/drawing/2014/main" id="{69B766CE-14CD-0F46-2953-D28DA2A6A370}"/>
              </a:ext>
            </a:extLst>
          </p:cNvPr>
          <p:cNvPicPr>
            <a:picLocks noChangeAspect="1"/>
          </p:cNvPicPr>
          <p:nvPr/>
        </p:nvPicPr>
        <p:blipFill rotWithShape="1">
          <a:blip r:embed="rId7">
            <a:alphaModFix/>
          </a:blip>
          <a:srcRect t="7496" b="12331"/>
          <a:stretch/>
        </p:blipFill>
        <p:spPr>
          <a:xfrm>
            <a:off x="20" y="10"/>
            <a:ext cx="33413680" cy="23641040"/>
          </a:xfrm>
          <a:prstGeom prst="rect">
            <a:avLst/>
          </a:prstGeom>
        </p:spPr>
      </p:pic>
      <p:sp>
        <p:nvSpPr>
          <p:cNvPr id="22" name="Rectangle 21">
            <a:extLst>
              <a:ext uri="{FF2B5EF4-FFF2-40B4-BE49-F238E27FC236}">
                <a16:creationId xmlns:a16="http://schemas.microsoft.com/office/drawing/2014/main" id="{529DF628-3DC1-41BF-9730-E680D7FC2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190181" y="0"/>
            <a:ext cx="21295468" cy="394017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Rectangle 23">
            <a:extLst>
              <a:ext uri="{FF2B5EF4-FFF2-40B4-BE49-F238E27FC236}">
                <a16:creationId xmlns:a16="http://schemas.microsoft.com/office/drawing/2014/main" id="{623695FD-17A6-460C-AFB4-A56F8DFB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188767" y="4465531"/>
            <a:ext cx="21301234" cy="19175519"/>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45CC7B7D-AE84-7D92-6955-8A954DB352FE}"/>
              </a:ext>
            </a:extLst>
          </p:cNvPr>
          <p:cNvSpPr txBox="1"/>
          <p:nvPr/>
        </p:nvSpPr>
        <p:spPr>
          <a:xfrm>
            <a:off x="9570076" y="4990888"/>
            <a:ext cx="17972802" cy="16548731"/>
          </a:xfrm>
          <a:prstGeom prst="rect">
            <a:avLst/>
          </a:prstGeom>
        </p:spPr>
        <p:txBody>
          <a:bodyPr vert="horz" lIns="91440" tIns="45720" rIns="91440" bIns="45720" rtlCol="0" anchor="t">
            <a:normAutofit/>
          </a:bodyPr>
          <a:lstStyle/>
          <a:p>
            <a:pPr>
              <a:spcBef>
                <a:spcPts val="1000"/>
              </a:spcBef>
              <a:buClr>
                <a:schemeClr val="accent1"/>
              </a:buClr>
              <a:buSzPct val="80000"/>
              <a:buFont typeface="Wingdings 3" charset="2"/>
              <a:buChar char=""/>
            </a:pPr>
            <a:r>
              <a:rPr lang="en-US" sz="5600" dirty="0">
                <a:latin typeface="+mj-lt"/>
                <a:ea typeface="+mj-ea"/>
                <a:cs typeface="+mj-cs"/>
              </a:rPr>
              <a:t>CORNER ROOM</a:t>
            </a:r>
            <a:endParaRPr lang="tr-TR" sz="5600" dirty="0">
              <a:latin typeface="+mj-lt"/>
              <a:ea typeface="+mj-ea"/>
              <a:cs typeface="+mj-cs"/>
            </a:endParaRPr>
          </a:p>
          <a:p>
            <a:pPr>
              <a:spcBef>
                <a:spcPts val="1000"/>
              </a:spcBef>
              <a:buClr>
                <a:schemeClr val="accent1"/>
              </a:buClr>
              <a:buSzPct val="80000"/>
              <a:buFont typeface="Wingdings 3" charset="2"/>
              <a:buChar char=""/>
            </a:pPr>
            <a:endParaRPr lang="en-US" sz="5600" dirty="0">
              <a:latin typeface="+mj-lt"/>
              <a:ea typeface="+mj-ea"/>
              <a:cs typeface="+mj-cs"/>
            </a:endParaRPr>
          </a:p>
          <a:p>
            <a:pPr>
              <a:spcBef>
                <a:spcPts val="1000"/>
              </a:spcBef>
              <a:buClr>
                <a:schemeClr val="accent1"/>
              </a:buClr>
              <a:buSzPct val="80000"/>
            </a:pPr>
            <a:r>
              <a:rPr lang="en-US" sz="5600" dirty="0">
                <a:latin typeface="+mj-lt"/>
                <a:ea typeface="+mj-ea"/>
                <a:cs typeface="+mj-cs"/>
              </a:rPr>
              <a:t>• Balcony </a:t>
            </a:r>
            <a:endParaRPr lang="tr-TR" sz="5600" dirty="0">
              <a:latin typeface="+mj-lt"/>
              <a:ea typeface="+mj-ea"/>
              <a:cs typeface="+mj-cs"/>
            </a:endParaRPr>
          </a:p>
          <a:p>
            <a:pPr>
              <a:spcBef>
                <a:spcPts val="1000"/>
              </a:spcBef>
              <a:buClr>
                <a:schemeClr val="accent1"/>
              </a:buClr>
              <a:buSzPct val="80000"/>
            </a:pPr>
            <a:r>
              <a:rPr lang="en-US" sz="5600" dirty="0">
                <a:latin typeface="+mj-lt"/>
                <a:ea typeface="+mj-ea"/>
                <a:cs typeface="+mj-cs"/>
              </a:rPr>
              <a:t>• Split air conditioning </a:t>
            </a:r>
            <a:endParaRPr lang="tr-TR" sz="5600" dirty="0">
              <a:latin typeface="+mj-lt"/>
              <a:ea typeface="+mj-ea"/>
              <a:cs typeface="+mj-cs"/>
            </a:endParaRPr>
          </a:p>
          <a:p>
            <a:pPr>
              <a:spcBef>
                <a:spcPts val="1000"/>
              </a:spcBef>
              <a:buClr>
                <a:schemeClr val="accent1"/>
              </a:buClr>
              <a:buSzPct val="80000"/>
            </a:pPr>
            <a:r>
              <a:rPr lang="en-US" sz="5600" dirty="0">
                <a:latin typeface="+mj-lt"/>
                <a:ea typeface="+mj-ea"/>
                <a:cs typeface="+mj-cs"/>
              </a:rPr>
              <a:t>• Wardrobe </a:t>
            </a:r>
            <a:endParaRPr lang="tr-TR" sz="5600" dirty="0">
              <a:latin typeface="+mj-lt"/>
              <a:ea typeface="+mj-ea"/>
              <a:cs typeface="+mj-cs"/>
            </a:endParaRPr>
          </a:p>
          <a:p>
            <a:pPr>
              <a:spcBef>
                <a:spcPts val="1000"/>
              </a:spcBef>
              <a:buClr>
                <a:schemeClr val="accent1"/>
              </a:buClr>
              <a:buSzPct val="80000"/>
            </a:pPr>
            <a:r>
              <a:rPr lang="en-US" sz="5600" dirty="0">
                <a:latin typeface="+mj-lt"/>
                <a:ea typeface="+mj-ea"/>
                <a:cs typeface="+mj-cs"/>
              </a:rPr>
              <a:t>• Bathroom, Shower cabin </a:t>
            </a:r>
            <a:endParaRPr lang="tr-TR" sz="5600" dirty="0">
              <a:latin typeface="+mj-lt"/>
              <a:ea typeface="+mj-ea"/>
              <a:cs typeface="+mj-cs"/>
            </a:endParaRPr>
          </a:p>
          <a:p>
            <a:pPr>
              <a:spcBef>
                <a:spcPts val="1000"/>
              </a:spcBef>
              <a:buClr>
                <a:schemeClr val="accent1"/>
              </a:buClr>
              <a:buSzPct val="80000"/>
            </a:pPr>
            <a:r>
              <a:rPr lang="en-US" sz="5600" dirty="0">
                <a:latin typeface="+mj-lt"/>
                <a:ea typeface="+mj-ea"/>
                <a:cs typeface="+mj-cs"/>
              </a:rPr>
              <a:t>• Hair dryer </a:t>
            </a:r>
            <a:endParaRPr lang="tr-TR" sz="5600" dirty="0">
              <a:latin typeface="+mj-lt"/>
              <a:ea typeface="+mj-ea"/>
              <a:cs typeface="+mj-cs"/>
            </a:endParaRPr>
          </a:p>
          <a:p>
            <a:pPr>
              <a:spcBef>
                <a:spcPts val="1000"/>
              </a:spcBef>
              <a:buClr>
                <a:schemeClr val="accent1"/>
              </a:buClr>
              <a:buSzPct val="80000"/>
            </a:pPr>
            <a:r>
              <a:rPr lang="en-US" sz="5600" dirty="0">
                <a:latin typeface="+mj-lt"/>
                <a:ea typeface="+mj-ea"/>
                <a:cs typeface="+mj-cs"/>
              </a:rPr>
              <a:t>• Direct dial telephone </a:t>
            </a:r>
            <a:endParaRPr lang="tr-TR" sz="5600" dirty="0">
              <a:latin typeface="+mj-lt"/>
              <a:ea typeface="+mj-ea"/>
              <a:cs typeface="+mj-cs"/>
            </a:endParaRPr>
          </a:p>
          <a:p>
            <a:pPr>
              <a:spcBef>
                <a:spcPts val="1000"/>
              </a:spcBef>
              <a:buClr>
                <a:schemeClr val="accent1"/>
              </a:buClr>
              <a:buSzPct val="80000"/>
            </a:pPr>
            <a:r>
              <a:rPr lang="en-US" sz="5600" dirty="0">
                <a:latin typeface="+mj-lt"/>
                <a:ea typeface="+mj-ea"/>
                <a:cs typeface="+mj-cs"/>
              </a:rPr>
              <a:t>• Satellite TV </a:t>
            </a:r>
            <a:endParaRPr lang="tr-TR" sz="5600" dirty="0">
              <a:latin typeface="+mj-lt"/>
              <a:ea typeface="+mj-ea"/>
              <a:cs typeface="+mj-cs"/>
            </a:endParaRPr>
          </a:p>
          <a:p>
            <a:pPr>
              <a:spcBef>
                <a:spcPts val="1000"/>
              </a:spcBef>
              <a:buClr>
                <a:schemeClr val="accent1"/>
              </a:buClr>
              <a:buSzPct val="80000"/>
            </a:pPr>
            <a:r>
              <a:rPr lang="en-US" sz="5600" dirty="0">
                <a:latin typeface="+mj-lt"/>
                <a:ea typeface="+mj-ea"/>
                <a:cs typeface="+mj-cs"/>
              </a:rPr>
              <a:t>• Minibar </a:t>
            </a:r>
            <a:endParaRPr lang="tr-TR" sz="5600" dirty="0">
              <a:latin typeface="+mj-lt"/>
              <a:ea typeface="+mj-ea"/>
              <a:cs typeface="+mj-cs"/>
            </a:endParaRPr>
          </a:p>
          <a:p>
            <a:pPr>
              <a:spcBef>
                <a:spcPts val="1000"/>
              </a:spcBef>
              <a:buClr>
                <a:schemeClr val="accent1"/>
              </a:buClr>
              <a:buSzPct val="80000"/>
            </a:pPr>
            <a:r>
              <a:rPr lang="en-US" sz="5600" dirty="0">
                <a:latin typeface="+mj-lt"/>
                <a:ea typeface="+mj-ea"/>
                <a:cs typeface="+mj-cs"/>
              </a:rPr>
              <a:t>• Music broadcast </a:t>
            </a:r>
            <a:endParaRPr lang="tr-TR" sz="5600" dirty="0">
              <a:latin typeface="+mj-lt"/>
              <a:ea typeface="+mj-ea"/>
              <a:cs typeface="+mj-cs"/>
            </a:endParaRPr>
          </a:p>
          <a:p>
            <a:pPr>
              <a:spcBef>
                <a:spcPts val="1000"/>
              </a:spcBef>
              <a:buClr>
                <a:schemeClr val="accent1"/>
              </a:buClr>
              <a:buSzPct val="80000"/>
            </a:pPr>
            <a:r>
              <a:rPr lang="en-US" sz="5600" dirty="0">
                <a:latin typeface="+mj-lt"/>
                <a:ea typeface="+mj-ea"/>
                <a:cs typeface="+mj-cs"/>
              </a:rPr>
              <a:t>• Safety deposit box available.</a:t>
            </a:r>
          </a:p>
        </p:txBody>
      </p:sp>
    </p:spTree>
    <p:extLst>
      <p:ext uri="{BB962C8B-B14F-4D97-AF65-F5344CB8AC3E}">
        <p14:creationId xmlns:p14="http://schemas.microsoft.com/office/powerpoint/2010/main" val="345450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Otel resepsiyonundaki zil">
            <a:extLst>
              <a:ext uri="{FF2B5EF4-FFF2-40B4-BE49-F238E27FC236}">
                <a16:creationId xmlns:a16="http://schemas.microsoft.com/office/drawing/2014/main" id="{3729B1B5-52FF-AFF5-F81E-D78D3A3AE313}"/>
              </a:ext>
            </a:extLst>
          </p:cNvPr>
          <p:cNvPicPr>
            <a:picLocks noChangeAspect="1"/>
          </p:cNvPicPr>
          <p:nvPr/>
        </p:nvPicPr>
        <p:blipFill rotWithShape="1">
          <a:blip r:embed="rId3"/>
          <a:srcRect l="35114" r="29022"/>
          <a:stretch/>
        </p:blipFill>
        <p:spPr>
          <a:xfrm>
            <a:off x="-2" y="10"/>
            <a:ext cx="12701919" cy="23641040"/>
          </a:xfrm>
          <a:prstGeom prst="rect">
            <a:avLst/>
          </a:prstGeom>
        </p:spPr>
      </p:pic>
      <p:sp>
        <p:nvSpPr>
          <p:cNvPr id="3" name="Metin kutusu 2">
            <a:extLst>
              <a:ext uri="{FF2B5EF4-FFF2-40B4-BE49-F238E27FC236}">
                <a16:creationId xmlns:a16="http://schemas.microsoft.com/office/drawing/2014/main" id="{45CC7B7D-AE84-7D92-6955-8A954DB352FE}"/>
              </a:ext>
            </a:extLst>
          </p:cNvPr>
          <p:cNvSpPr txBox="1"/>
          <p:nvPr/>
        </p:nvSpPr>
        <p:spPr>
          <a:xfrm>
            <a:off x="13390403" y="2472336"/>
            <a:ext cx="16008624" cy="13133913"/>
          </a:xfrm>
          <a:prstGeom prst="rect">
            <a:avLst/>
          </a:prstGeom>
        </p:spPr>
        <p:txBody>
          <a:bodyPr vert="horz" lIns="91440" tIns="45720" rIns="91440" bIns="45720" rtlCol="0">
            <a:normAutofit/>
          </a:bodyPr>
          <a:lstStyle/>
          <a:p>
            <a:pPr indent="-228600">
              <a:spcBef>
                <a:spcPts val="1000"/>
              </a:spcBef>
              <a:buClr>
                <a:schemeClr val="bg2">
                  <a:lumMod val="40000"/>
                  <a:lumOff val="60000"/>
                </a:schemeClr>
              </a:buClr>
              <a:buSzPct val="80000"/>
              <a:buFont typeface="Wingdings 3" charset="2"/>
              <a:buChar char=""/>
            </a:pPr>
            <a:r>
              <a:rPr lang="en-US" sz="4400" dirty="0">
                <a:latin typeface="+mj-lt"/>
                <a:ea typeface="+mj-ea"/>
                <a:cs typeface="+mj-cs"/>
              </a:rPr>
              <a:t>HOTEL ACCESSIBILITY</a:t>
            </a:r>
          </a:p>
          <a:p>
            <a:pPr indent="-228600">
              <a:spcBef>
                <a:spcPts val="1000"/>
              </a:spcBef>
              <a:buClr>
                <a:schemeClr val="bg2">
                  <a:lumMod val="40000"/>
                  <a:lumOff val="60000"/>
                </a:schemeClr>
              </a:buClr>
              <a:buSzPct val="80000"/>
              <a:buFont typeface="Wingdings 3" charset="2"/>
              <a:buChar char=""/>
            </a:pPr>
            <a:endParaRPr lang="en-US" sz="4400"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r>
              <a:rPr lang="en-US" sz="4400" dirty="0">
                <a:latin typeface="+mj-lt"/>
                <a:ea typeface="+mj-ea"/>
                <a:cs typeface="+mj-cs"/>
              </a:rPr>
              <a:t>DISABLED ROOM</a:t>
            </a:r>
          </a:p>
          <a:p>
            <a:pPr indent="-228600">
              <a:spcBef>
                <a:spcPts val="1000"/>
              </a:spcBef>
              <a:buClr>
                <a:schemeClr val="bg2">
                  <a:lumMod val="40000"/>
                  <a:lumOff val="60000"/>
                </a:schemeClr>
              </a:buClr>
              <a:buSzPct val="80000"/>
              <a:buFont typeface="Wingdings 3" charset="2"/>
              <a:buChar char=""/>
            </a:pPr>
            <a:endParaRPr lang="en-US" sz="4400"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r>
              <a:rPr lang="en-US" sz="4400" dirty="0">
                <a:latin typeface="+mj-lt"/>
                <a:ea typeface="+mj-ea"/>
                <a:cs typeface="+mj-cs"/>
              </a:rPr>
              <a:t>There is 1 disabled room available.</a:t>
            </a:r>
          </a:p>
        </p:txBody>
      </p:sp>
      <p:pic>
        <p:nvPicPr>
          <p:cNvPr id="4" name="Resim 3" descr="iç mekan, banyo, tuvalet, boru tesisatı bağlantı parçası, Banyo malzemesi içeren bir resim&#10;&#10;Açıklama otomatik olarak oluşturuldu">
            <a:extLst>
              <a:ext uri="{FF2B5EF4-FFF2-40B4-BE49-F238E27FC236}">
                <a16:creationId xmlns:a16="http://schemas.microsoft.com/office/drawing/2014/main" id="{8F42789F-509B-CD6A-AF56-BF4895E1C35C}"/>
              </a:ext>
            </a:extLst>
          </p:cNvPr>
          <p:cNvPicPr>
            <a:picLocks noChangeAspect="1"/>
          </p:cNvPicPr>
          <p:nvPr/>
        </p:nvPicPr>
        <p:blipFill>
          <a:blip r:embed="rId4"/>
          <a:stretch>
            <a:fillRect/>
          </a:stretch>
        </p:blipFill>
        <p:spPr>
          <a:xfrm>
            <a:off x="23594073" y="10638472"/>
            <a:ext cx="6602233" cy="12279554"/>
          </a:xfrm>
          <a:prstGeom prst="rect">
            <a:avLst/>
          </a:prstGeom>
        </p:spPr>
      </p:pic>
      <p:pic>
        <p:nvPicPr>
          <p:cNvPr id="8" name="Resim 7" descr="iç mekan, duvar, ayna, duş içeren bir resim&#10;&#10;Açıklama otomatik olarak oluşturuldu">
            <a:extLst>
              <a:ext uri="{FF2B5EF4-FFF2-40B4-BE49-F238E27FC236}">
                <a16:creationId xmlns:a16="http://schemas.microsoft.com/office/drawing/2014/main" id="{0F8C6A38-35B1-8F78-F585-AA56AC825E99}"/>
              </a:ext>
            </a:extLst>
          </p:cNvPr>
          <p:cNvPicPr>
            <a:picLocks noChangeAspect="1"/>
          </p:cNvPicPr>
          <p:nvPr/>
        </p:nvPicPr>
        <p:blipFill>
          <a:blip r:embed="rId5"/>
          <a:stretch>
            <a:fillRect/>
          </a:stretch>
        </p:blipFill>
        <p:spPr>
          <a:xfrm>
            <a:off x="16002000" y="8407790"/>
            <a:ext cx="6903587" cy="12741221"/>
          </a:xfrm>
          <a:prstGeom prst="rect">
            <a:avLst/>
          </a:prstGeom>
        </p:spPr>
      </p:pic>
    </p:spTree>
    <p:extLst>
      <p:ext uri="{BB962C8B-B14F-4D97-AF65-F5344CB8AC3E}">
        <p14:creationId xmlns:p14="http://schemas.microsoft.com/office/powerpoint/2010/main" val="214084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8CF9A9F-583B-ED4F-9F0A-DC4FFA58CCFA}"/>
              </a:ext>
            </a:extLst>
          </p:cNvPr>
          <p:cNvSpPr txBox="1"/>
          <p:nvPr/>
        </p:nvSpPr>
        <p:spPr>
          <a:xfrm>
            <a:off x="14429368" y="-8711529"/>
            <a:ext cx="9164705" cy="10570931"/>
          </a:xfrm>
          <a:prstGeom prst="rect">
            <a:avLst/>
          </a:prstGeom>
        </p:spPr>
        <p:txBody>
          <a:bodyPr vert="horz" lIns="91440" tIns="45720" rIns="91440" bIns="45720" rtlCol="0" anchor="b">
            <a:normAutofit/>
          </a:bodyPr>
          <a:lstStyle/>
          <a:p>
            <a:pPr indent="-228600">
              <a:spcBef>
                <a:spcPct val="0"/>
              </a:spcBef>
              <a:spcAft>
                <a:spcPts val="600"/>
              </a:spcAft>
              <a:buClr>
                <a:schemeClr val="accent1"/>
              </a:buClr>
              <a:buSzPct val="80000"/>
            </a:pPr>
            <a:r>
              <a:rPr lang="tr-TR" sz="9700" dirty="0">
                <a:solidFill>
                  <a:schemeClr val="tx2"/>
                </a:solidFill>
                <a:latin typeface="+mj-lt"/>
                <a:ea typeface="+mj-ea"/>
                <a:cs typeface="+mj-cs"/>
              </a:rPr>
              <a:t>POLICY</a:t>
            </a:r>
            <a:endParaRPr lang="en-US" sz="9700" dirty="0">
              <a:solidFill>
                <a:schemeClr val="tx2"/>
              </a:solidFill>
              <a:latin typeface="+mj-lt"/>
              <a:ea typeface="+mj-ea"/>
              <a:cs typeface="+mj-cs"/>
            </a:endParaRPr>
          </a:p>
        </p:txBody>
      </p:sp>
      <p:sp>
        <p:nvSpPr>
          <p:cNvPr id="5" name="Metin kutusu 4">
            <a:extLst>
              <a:ext uri="{FF2B5EF4-FFF2-40B4-BE49-F238E27FC236}">
                <a16:creationId xmlns:a16="http://schemas.microsoft.com/office/drawing/2014/main" id="{B877FB1A-B3A0-31F4-7144-261A9370360B}"/>
              </a:ext>
            </a:extLst>
          </p:cNvPr>
          <p:cNvSpPr txBox="1"/>
          <p:nvPr/>
        </p:nvSpPr>
        <p:spPr>
          <a:xfrm>
            <a:off x="887813" y="4145402"/>
            <a:ext cx="31638073" cy="14250055"/>
          </a:xfrm>
          <a:prstGeom prst="rect">
            <a:avLst/>
          </a:prstGeom>
          <a:noFill/>
        </p:spPr>
        <p:txBody>
          <a:bodyPr wrap="square">
            <a:spAutoFit/>
          </a:bodyPr>
          <a:lstStyle/>
          <a:p>
            <a:pPr marL="302260" indent="-229235" algn="just">
              <a:spcBef>
                <a:spcPts val="10"/>
              </a:spcBef>
              <a:buNone/>
            </a:pPr>
            <a:r>
              <a:rPr lang="en-US" sz="4000" dirty="0">
                <a:effectLst/>
                <a:latin typeface="Times New Roman" panose="02020603050405020304" pitchFamily="18" charset="0"/>
                <a:ea typeface="Tahoma" panose="020B0604030504040204" pitchFamily="34" charset="0"/>
              </a:rPr>
              <a:t>While providing our guests with a sustainable accommodation experience, our company adopts it as a core responsibility to comply with all national legislation and the legal requirements set by the relevant authorities of our country during all activities we offer. Together with our employees, who have been with us since the establishment of our company, we act with a strong team spirit to protect human health and human rights, and to fulfill the necessary conditions to ensure a safe and healthy working environment.</a:t>
            </a:r>
            <a:endParaRPr lang="tr-TR" sz="4000" dirty="0">
              <a:effectLst/>
              <a:latin typeface="Times New Roman" panose="02020603050405020304" pitchFamily="18" charset="0"/>
              <a:ea typeface="Tahoma" panose="020B0604030504040204" pitchFamily="34" charset="0"/>
            </a:endParaRPr>
          </a:p>
          <a:p>
            <a:pPr marL="302260" indent="-229235" algn="just">
              <a:spcBef>
                <a:spcPts val="10"/>
              </a:spcBef>
              <a:buNone/>
            </a:pPr>
            <a:endParaRPr lang="tr-TR" sz="4000" dirty="0">
              <a:effectLst/>
              <a:latin typeface="Times New Roman" panose="02020603050405020304" pitchFamily="18" charset="0"/>
              <a:ea typeface="Tahoma" panose="020B0604030504040204" pitchFamily="34" charset="0"/>
            </a:endParaRPr>
          </a:p>
          <a:p>
            <a:pPr marL="302260" indent="-229235" algn="just">
              <a:spcBef>
                <a:spcPts val="10"/>
              </a:spcBef>
              <a:buNone/>
            </a:pPr>
            <a:r>
              <a:rPr lang="tr-TR" sz="4000" dirty="0">
                <a:effectLst/>
                <a:latin typeface="Times New Roman" panose="02020603050405020304" pitchFamily="18" charset="0"/>
                <a:ea typeface="Tahoma" panose="020B0604030504040204" pitchFamily="34" charset="0"/>
              </a:rPr>
              <a:t>W</a:t>
            </a:r>
            <a:r>
              <a:rPr lang="en-US" sz="4000" dirty="0">
                <a:effectLst/>
                <a:latin typeface="Times New Roman" panose="02020603050405020304" pitchFamily="18" charset="0"/>
                <a:ea typeface="Tahoma" panose="020B0604030504040204" pitchFamily="34" charset="0"/>
              </a:rPr>
              <a:t>e aim to establish a bridge between our business and the surrounding community, institutions, and natural habitats, with the objective of maintaining positive and sustainable </a:t>
            </a:r>
            <a:r>
              <a:rPr lang="en-US" sz="4000" dirty="0" err="1">
                <a:effectLst/>
                <a:latin typeface="Times New Roman" panose="02020603050405020304" pitchFamily="18" charset="0"/>
                <a:ea typeface="Tahoma" panose="020B0604030504040204" pitchFamily="34" charset="0"/>
              </a:rPr>
              <a:t>partnerships.Within</a:t>
            </a:r>
            <a:r>
              <a:rPr lang="en-US" sz="4000" dirty="0">
                <a:effectLst/>
                <a:latin typeface="Times New Roman" panose="02020603050405020304" pitchFamily="18" charset="0"/>
                <a:ea typeface="Tahoma" panose="020B0604030504040204" pitchFamily="34" charset="0"/>
              </a:rPr>
              <a:t> the scope of occupational health and safety activities, we conduct analyses at our facility to ensure the safety of our employees, local partners, and stakeholders, and take the necessary actions to prevent practices that may pose risks to health. Acting in accordance with these principles is embraced as part of our corporate culture.</a:t>
            </a:r>
            <a:endParaRPr lang="tr-TR" sz="4000" dirty="0">
              <a:effectLst/>
              <a:latin typeface="Times New Roman" panose="02020603050405020304" pitchFamily="18" charset="0"/>
              <a:ea typeface="Tahoma" panose="020B0604030504040204" pitchFamily="34" charset="0"/>
            </a:endParaRPr>
          </a:p>
          <a:p>
            <a:pPr marL="302260" indent="-229235" algn="just">
              <a:spcBef>
                <a:spcPts val="10"/>
              </a:spcBef>
              <a:buNone/>
            </a:pPr>
            <a:endParaRPr lang="tr-TR" sz="4000" dirty="0">
              <a:effectLst/>
              <a:latin typeface="Times New Roman" panose="02020603050405020304" pitchFamily="18" charset="0"/>
              <a:ea typeface="Tahoma" panose="020B0604030504040204" pitchFamily="34" charset="0"/>
            </a:endParaRPr>
          </a:p>
          <a:p>
            <a:pPr marL="302260" indent="-229235" algn="just">
              <a:spcBef>
                <a:spcPts val="10"/>
              </a:spcBef>
              <a:buNone/>
            </a:pPr>
            <a:r>
              <a:rPr lang="en-US" sz="4000" dirty="0">
                <a:effectLst/>
                <a:latin typeface="Times New Roman" panose="02020603050405020304" pitchFamily="18" charset="0"/>
                <a:ea typeface="Tahoma" panose="020B0604030504040204" pitchFamily="34" charset="0"/>
              </a:rPr>
              <a:t>We adopt a zero-tolerance approach to the protection and safeguarding of children. We ensure that every child within our premises is protected against all forms of </a:t>
            </a:r>
            <a:r>
              <a:rPr lang="en-US" sz="4000" dirty="0" err="1">
                <a:effectLst/>
                <a:latin typeface="Times New Roman" panose="02020603050405020304" pitchFamily="18" charset="0"/>
                <a:ea typeface="Tahoma" panose="020B0604030504040204" pitchFamily="34" charset="0"/>
              </a:rPr>
              <a:t>abuse.We</a:t>
            </a:r>
            <a:r>
              <a:rPr lang="en-US" sz="4000" dirty="0">
                <a:effectLst/>
                <a:latin typeface="Times New Roman" panose="02020603050405020304" pitchFamily="18" charset="0"/>
                <a:ea typeface="Tahoma" panose="020B0604030504040204" pitchFamily="34" charset="0"/>
              </a:rPr>
              <a:t> are committed to raising environmental awareness among our suppliers and all stakeholders, encouraging mutual development, learning, and increased awareness. Together with our business partners and guests, we aim to enhance awareness and consciousness through collaboration.</a:t>
            </a:r>
            <a:endParaRPr lang="tr-TR" sz="4000" dirty="0">
              <a:effectLst/>
              <a:latin typeface="Times New Roman" panose="02020603050405020304" pitchFamily="18" charset="0"/>
              <a:ea typeface="Tahoma" panose="020B0604030504040204" pitchFamily="34" charset="0"/>
            </a:endParaRPr>
          </a:p>
          <a:p>
            <a:pPr marL="302260" indent="-229235" algn="just">
              <a:spcBef>
                <a:spcPts val="10"/>
              </a:spcBef>
              <a:buNone/>
            </a:pPr>
            <a:endParaRPr lang="tr-TR" sz="4000" dirty="0">
              <a:effectLst/>
              <a:latin typeface="Times New Roman" panose="02020603050405020304" pitchFamily="18" charset="0"/>
              <a:ea typeface="Tahoma" panose="020B0604030504040204" pitchFamily="34" charset="0"/>
            </a:endParaRPr>
          </a:p>
          <a:p>
            <a:pPr marL="302260" indent="-229235" algn="just">
              <a:spcBef>
                <a:spcPts val="10"/>
              </a:spcBef>
              <a:buNone/>
            </a:pPr>
            <a:r>
              <a:rPr lang="en-US" sz="4000" dirty="0">
                <a:effectLst/>
                <a:latin typeface="Times New Roman" panose="02020603050405020304" pitchFamily="18" charset="0"/>
                <a:ea typeface="Tahoma" panose="020B0604030504040204" pitchFamily="34" charset="0"/>
              </a:rPr>
              <a:t>Along with our employees, we strive to ensure continuous development and awareness while also keeping per capita energy and water consumption under control, preventing waste by developing and implementing various conservation measures, and increasing our training and service standards. These objectives form an integral part of our sustainability </a:t>
            </a:r>
            <a:r>
              <a:rPr lang="en-US" sz="4000" dirty="0" err="1">
                <a:effectLst/>
                <a:latin typeface="Times New Roman" panose="02020603050405020304" pitchFamily="18" charset="0"/>
                <a:ea typeface="Tahoma" panose="020B0604030504040204" pitchFamily="34" charset="0"/>
              </a:rPr>
              <a:t>policy.While</a:t>
            </a:r>
            <a:r>
              <a:rPr lang="en-US" sz="4000" dirty="0">
                <a:effectLst/>
                <a:latin typeface="Times New Roman" panose="02020603050405020304" pitchFamily="18" charset="0"/>
                <a:ea typeface="Tahoma" panose="020B0604030504040204" pitchFamily="34" charset="0"/>
              </a:rPr>
              <a:t> continuing all these activities, our company commits to promoting environmental sensitivity by increasing awareness of sustainable tourism and fostering individual responsibility. </a:t>
            </a:r>
            <a:endParaRPr lang="tr-TR" sz="4000" dirty="0">
              <a:effectLst/>
              <a:latin typeface="Times New Roman" panose="02020603050405020304" pitchFamily="18" charset="0"/>
              <a:ea typeface="Tahoma" panose="020B0604030504040204" pitchFamily="34" charset="0"/>
            </a:endParaRPr>
          </a:p>
          <a:p>
            <a:pPr marL="302260" indent="-229235" algn="just">
              <a:spcBef>
                <a:spcPts val="10"/>
              </a:spcBef>
              <a:buNone/>
            </a:pPr>
            <a:endParaRPr lang="tr-TR" sz="4000" dirty="0">
              <a:effectLst/>
              <a:latin typeface="Times New Roman" panose="02020603050405020304" pitchFamily="18" charset="0"/>
              <a:ea typeface="Tahoma" panose="020B0604030504040204" pitchFamily="34" charset="0"/>
            </a:endParaRPr>
          </a:p>
          <a:p>
            <a:pPr marL="302260" indent="-229235" algn="just">
              <a:spcBef>
                <a:spcPts val="10"/>
              </a:spcBef>
              <a:buNone/>
            </a:pPr>
            <a:r>
              <a:rPr lang="en-US" sz="4000" dirty="0">
                <a:effectLst/>
                <a:latin typeface="Times New Roman" panose="02020603050405020304" pitchFamily="18" charset="0"/>
                <a:ea typeface="Tahoma" panose="020B0604030504040204" pitchFamily="34" charset="0"/>
              </a:rPr>
              <a:t>By maintaining communication and cooperation with the region in which we operate, we aim to create shared benefits for the local community. In this context, we support sustainable tourism policies and invite our employees and guests to understand our policy, share it with the communities they live in, and implement it together.</a:t>
            </a:r>
            <a:endParaRPr lang="tr-TR" sz="40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59486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FD379F32-78AF-DDDA-FE50-4A138AA88BDE}"/>
              </a:ext>
            </a:extLst>
          </p:cNvPr>
          <p:cNvPicPr>
            <a:picLocks noChangeAspect="1"/>
          </p:cNvPicPr>
          <p:nvPr/>
        </p:nvPicPr>
        <p:blipFill>
          <a:blip r:embed="rId2"/>
          <a:stretch>
            <a:fillRect/>
          </a:stretch>
        </p:blipFill>
        <p:spPr>
          <a:xfrm>
            <a:off x="687782" y="5072807"/>
            <a:ext cx="8780240" cy="13495435"/>
          </a:xfrm>
          <a:prstGeom prst="rect">
            <a:avLst/>
          </a:prstGeom>
          <a:ln>
            <a:noFill/>
          </a:ln>
          <a:effectLst>
            <a:softEdge rad="112500"/>
          </a:effectLst>
        </p:spPr>
      </p:pic>
      <p:pic>
        <p:nvPicPr>
          <p:cNvPr id="4" name="Resim 3" descr="metin, ekran görüntüsü, yazı tipi, tasarım içeren bir resim&#10;&#10;Yapay zeka tarafından oluşturulmuş içerik yanlış olabilir.">
            <a:extLst>
              <a:ext uri="{FF2B5EF4-FFF2-40B4-BE49-F238E27FC236}">
                <a16:creationId xmlns:a16="http://schemas.microsoft.com/office/drawing/2014/main" id="{DB6841B1-7FFD-3DE3-B2BF-76CDCAE3902A}"/>
              </a:ext>
            </a:extLst>
          </p:cNvPr>
          <p:cNvPicPr>
            <a:picLocks noChangeAspect="1"/>
          </p:cNvPicPr>
          <p:nvPr/>
        </p:nvPicPr>
        <p:blipFill>
          <a:blip r:embed="rId3"/>
          <a:stretch>
            <a:fillRect/>
          </a:stretch>
        </p:blipFill>
        <p:spPr>
          <a:xfrm>
            <a:off x="4374517" y="6782532"/>
            <a:ext cx="8780240" cy="12895978"/>
          </a:xfrm>
          <a:prstGeom prst="rect">
            <a:avLst/>
          </a:prstGeom>
        </p:spPr>
      </p:pic>
      <p:pic>
        <p:nvPicPr>
          <p:cNvPr id="3" name="Resim 2">
            <a:extLst>
              <a:ext uri="{FF2B5EF4-FFF2-40B4-BE49-F238E27FC236}">
                <a16:creationId xmlns:a16="http://schemas.microsoft.com/office/drawing/2014/main" id="{165E2C10-DC91-256E-4E62-0C8A798223FF}"/>
              </a:ext>
            </a:extLst>
          </p:cNvPr>
          <p:cNvPicPr>
            <a:picLocks noChangeAspect="1"/>
          </p:cNvPicPr>
          <p:nvPr/>
        </p:nvPicPr>
        <p:blipFill rotWithShape="1">
          <a:blip r:embed="rId4"/>
          <a:srcRect r="2515"/>
          <a:stretch/>
        </p:blipFill>
        <p:spPr>
          <a:xfrm>
            <a:off x="10733608" y="8532173"/>
            <a:ext cx="19613381" cy="13343272"/>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8" name="Metin kutusu 7">
            <a:extLst>
              <a:ext uri="{FF2B5EF4-FFF2-40B4-BE49-F238E27FC236}">
                <a16:creationId xmlns:a16="http://schemas.microsoft.com/office/drawing/2014/main" id="{9FCCC10A-8CA3-30C2-F449-F3BBFC1D89D5}"/>
              </a:ext>
            </a:extLst>
          </p:cNvPr>
          <p:cNvSpPr txBox="1"/>
          <p:nvPr/>
        </p:nvSpPr>
        <p:spPr>
          <a:xfrm>
            <a:off x="4311166" y="3962539"/>
            <a:ext cx="29102534" cy="769441"/>
          </a:xfrm>
          <a:prstGeom prst="rect">
            <a:avLst/>
          </a:prstGeom>
          <a:noFill/>
        </p:spPr>
        <p:txBody>
          <a:bodyPr wrap="square">
            <a:spAutoFit/>
          </a:bodyPr>
          <a:lstStyle/>
          <a:p>
            <a:r>
              <a:rPr lang="en-US" sz="4400" dirty="0"/>
              <a:t>We have zero waste certification and sustainability certifications, and we monitor their validity.</a:t>
            </a:r>
            <a:endParaRPr lang="tr-TR" sz="4400" dirty="0"/>
          </a:p>
        </p:txBody>
      </p:sp>
    </p:spTree>
    <p:extLst>
      <p:ext uri="{BB962C8B-B14F-4D97-AF65-F5344CB8AC3E}">
        <p14:creationId xmlns:p14="http://schemas.microsoft.com/office/powerpoint/2010/main" val="822908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269</TotalTime>
  <Words>1110</Words>
  <Application>Microsoft Office PowerPoint</Application>
  <PresentationFormat>Özel</PresentationFormat>
  <Paragraphs>129</Paragraphs>
  <Slides>21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21</vt:i4>
      </vt:variant>
    </vt:vector>
  </HeadingPairs>
  <TitlesOfParts>
    <vt:vector size="29" baseType="lpstr">
      <vt:lpstr>Arial</vt:lpstr>
      <vt:lpstr>Avenir Next LT Pro</vt:lpstr>
      <vt:lpstr>Century Gothic</vt:lpstr>
      <vt:lpstr>Montserrat</vt:lpstr>
      <vt:lpstr>Tahoma</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
  <cp:keywords/>
  <dc:description>generated using python-pptx</dc:description>
  <cp:lastModifiedBy>Ece BÜYÜKGÜMÜŞ</cp:lastModifiedBy>
  <cp:revision>40</cp:revision>
  <dcterms:created xsi:type="dcterms:W3CDTF">2013-01-27T09:14:16Z</dcterms:created>
  <dcterms:modified xsi:type="dcterms:W3CDTF">2026-01-05T11:32:16Z</dcterms:modified>
  <cp:category/>
</cp:coreProperties>
</file>